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5" r:id="rId1"/>
    <p:sldMasterId id="2147483887" r:id="rId2"/>
  </p:sldMasterIdLst>
  <p:notesMasterIdLst>
    <p:notesMasterId r:id="rId21"/>
  </p:notesMasterIdLst>
  <p:sldIdLst>
    <p:sldId id="256" r:id="rId3"/>
    <p:sldId id="273" r:id="rId4"/>
    <p:sldId id="270" r:id="rId5"/>
    <p:sldId id="258" r:id="rId6"/>
    <p:sldId id="260" r:id="rId7"/>
    <p:sldId id="257" r:id="rId8"/>
    <p:sldId id="261" r:id="rId9"/>
    <p:sldId id="272" r:id="rId10"/>
    <p:sldId id="262" r:id="rId11"/>
    <p:sldId id="263" r:id="rId12"/>
    <p:sldId id="264" r:id="rId13"/>
    <p:sldId id="265" r:id="rId14"/>
    <p:sldId id="266" r:id="rId15"/>
    <p:sldId id="267" r:id="rId16"/>
    <p:sldId id="268" r:id="rId17"/>
    <p:sldId id="269" r:id="rId18"/>
    <p:sldId id="271"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81952" autoAdjust="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jpg>
</file>

<file path=ppt/media/image10.png>
</file>

<file path=ppt/media/image11.jpg>
</file>

<file path=ppt/media/image2.png>
</file>

<file path=ppt/media/image3.png>
</file>

<file path=ppt/media/image4.png>
</file>

<file path=ppt/media/image40.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641362-0CCB-4D2C-9AB2-B32328E8BDA6}" type="datetimeFigureOut">
              <a:rPr lang="en-US" smtClean="0"/>
              <a:t>03-May-18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353EAC-4BB0-4D6C-8A80-BD96AC248892}" type="slidenum">
              <a:rPr lang="en-US" smtClean="0"/>
              <a:t>‹#›</a:t>
            </a:fld>
            <a:endParaRPr lang="en-US"/>
          </a:p>
        </p:txBody>
      </p:sp>
    </p:spTree>
    <p:extLst>
      <p:ext uri="{BB962C8B-B14F-4D97-AF65-F5344CB8AC3E}">
        <p14:creationId xmlns:p14="http://schemas.microsoft.com/office/powerpoint/2010/main" val="3566556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Feature extraction: </a:t>
            </a:r>
            <a:r>
              <a:rPr lang="vi-VN" dirty="0"/>
              <a:t>trích xuất các thông tin đặc trưng cho ảnh, kết quả là mỗi ảnh sẽ được biểu diễn dưới dạng một vector đặc điểm (feature vector)</a:t>
            </a:r>
            <a:endParaRPr lang="en-US" dirty="0"/>
          </a:p>
          <a:p>
            <a:r>
              <a:rPr lang="en-US" dirty="0"/>
              <a:t>	(</a:t>
            </a:r>
            <a:r>
              <a:rPr lang="en-US" sz="1200" kern="1200" dirty="0" err="1">
                <a:solidFill>
                  <a:schemeClr val="tx1"/>
                </a:solidFill>
                <a:effectLst/>
                <a:latin typeface="+mn-lt"/>
                <a:ea typeface="+mn-ea"/>
                <a:cs typeface="+mn-cs"/>
              </a:rPr>
              <a:t>mẫu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nhị</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cục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bộ</a:t>
            </a:r>
            <a:r>
              <a:rPr lang="en-US" sz="1200" kern="1200" dirty="0">
                <a:solidFill>
                  <a:schemeClr val="tx1"/>
                </a:solidFill>
                <a:effectLst/>
                <a:latin typeface="+mn-lt"/>
                <a:ea typeface="+mn-ea"/>
                <a:cs typeface="+mn-cs"/>
              </a:rPr>
              <a:t> – Local Binary Pattern – LBP, Gabor wavelets, …)</a:t>
            </a:r>
            <a:endParaRPr lang="en-US" dirty="0"/>
          </a:p>
        </p:txBody>
      </p:sp>
      <p:sp>
        <p:nvSpPr>
          <p:cNvPr id="4" name="Slide Number Placeholder 3"/>
          <p:cNvSpPr>
            <a:spLocks noGrp="1"/>
          </p:cNvSpPr>
          <p:nvPr>
            <p:ph type="sldNum" sz="quarter" idx="10"/>
          </p:nvPr>
        </p:nvSpPr>
        <p:spPr/>
        <p:txBody>
          <a:bodyPr/>
          <a:lstStyle/>
          <a:p>
            <a:fld id="{CF353EAC-4BB0-4D6C-8A80-BD96AC248892}" type="slidenum">
              <a:rPr lang="en-US" smtClean="0"/>
              <a:t>5</a:t>
            </a:fld>
            <a:endParaRPr lang="en-US"/>
          </a:p>
        </p:txBody>
      </p:sp>
    </p:spTree>
    <p:extLst>
      <p:ext uri="{BB962C8B-B14F-4D97-AF65-F5344CB8AC3E}">
        <p14:creationId xmlns:p14="http://schemas.microsoft.com/office/powerpoint/2010/main" val="122753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5D7D7629-532F-418C-8977-C5888154CE4E}" type="datetimeFigureOut">
              <a:rPr lang="en-US" smtClean="0"/>
              <a:t>03-May-18</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47AFA20E-DF46-45F9-A531-4FC82B250F8D}" type="slidenum">
              <a:rPr lang="en-US" smtClean="0"/>
              <a:t>‹#›</a:t>
            </a:fld>
            <a:endParaRPr lang="en-US"/>
          </a:p>
        </p:txBody>
      </p:sp>
    </p:spTree>
    <p:extLst>
      <p:ext uri="{BB962C8B-B14F-4D97-AF65-F5344CB8AC3E}">
        <p14:creationId xmlns:p14="http://schemas.microsoft.com/office/powerpoint/2010/main" val="2921846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7D7629-532F-418C-8977-C5888154CE4E}" type="datetimeFigureOut">
              <a:rPr lang="en-US" smtClean="0"/>
              <a:t>03-May-18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2512455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5D7D7629-532F-418C-8977-C5888154CE4E}" type="datetimeFigureOut">
              <a:rPr lang="en-US" smtClean="0"/>
              <a:t>03-May-18</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47AFA20E-DF46-45F9-A531-4FC82B250F8D}" type="slidenum">
              <a:rPr lang="en-US" smtClean="0"/>
              <a:t>‹#›</a:t>
            </a:fld>
            <a:endParaRPr lang="en-US"/>
          </a:p>
        </p:txBody>
      </p:sp>
    </p:spTree>
    <p:extLst>
      <p:ext uri="{BB962C8B-B14F-4D97-AF65-F5344CB8AC3E}">
        <p14:creationId xmlns:p14="http://schemas.microsoft.com/office/powerpoint/2010/main" val="13799141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C6043-DF36-4C9F-BF28-A28D1358C9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75FE799-3441-4DC6-B838-459DCD931A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35DD98-6B9F-4CB4-BBF8-4A2862AA8111}"/>
              </a:ext>
            </a:extLst>
          </p:cNvPr>
          <p:cNvSpPr>
            <a:spLocks noGrp="1"/>
          </p:cNvSpPr>
          <p:nvPr>
            <p:ph type="dt" sz="half" idx="10"/>
          </p:nvPr>
        </p:nvSpPr>
        <p:spPr/>
        <p:txBody>
          <a:bodyPr/>
          <a:lstStyle/>
          <a:p>
            <a:fld id="{5D7D7629-532F-418C-8977-C5888154CE4E}" type="datetimeFigureOut">
              <a:rPr lang="en-US" smtClean="0"/>
              <a:t>03-May-18</a:t>
            </a:fld>
            <a:endParaRPr lang="en-US"/>
          </a:p>
        </p:txBody>
      </p:sp>
      <p:sp>
        <p:nvSpPr>
          <p:cNvPr id="5" name="Footer Placeholder 4">
            <a:extLst>
              <a:ext uri="{FF2B5EF4-FFF2-40B4-BE49-F238E27FC236}">
                <a16:creationId xmlns:a16="http://schemas.microsoft.com/office/drawing/2014/main" id="{5D8BFB62-2445-4F2A-920E-899D16945E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1A7616-EF03-4583-AA9E-4DBD7C4E9F67}"/>
              </a:ext>
            </a:extLst>
          </p:cNvPr>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31982171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2BB0E-242B-4B1C-BD14-C58646444C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07C341-17E1-4B73-96D4-73EB79D948E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9505D1-EBA7-48C6-A95C-1234DE3FD661}"/>
              </a:ext>
            </a:extLst>
          </p:cNvPr>
          <p:cNvSpPr>
            <a:spLocks noGrp="1"/>
          </p:cNvSpPr>
          <p:nvPr>
            <p:ph type="dt" sz="half" idx="10"/>
          </p:nvPr>
        </p:nvSpPr>
        <p:spPr/>
        <p:txBody>
          <a:bodyPr/>
          <a:lstStyle/>
          <a:p>
            <a:fld id="{5D7D7629-532F-418C-8977-C5888154CE4E}" type="datetimeFigureOut">
              <a:rPr lang="en-US" smtClean="0"/>
              <a:t>03-May-18</a:t>
            </a:fld>
            <a:endParaRPr lang="en-US"/>
          </a:p>
        </p:txBody>
      </p:sp>
      <p:sp>
        <p:nvSpPr>
          <p:cNvPr id="5" name="Footer Placeholder 4">
            <a:extLst>
              <a:ext uri="{FF2B5EF4-FFF2-40B4-BE49-F238E27FC236}">
                <a16:creationId xmlns:a16="http://schemas.microsoft.com/office/drawing/2014/main" id="{98CD0697-BC20-452F-A899-67C839A7BA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50D42D-F36E-4F79-9E7D-87D5CDDEF265}"/>
              </a:ext>
            </a:extLst>
          </p:cNvPr>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36374946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F16B6-CF65-4A15-9C06-0FC6246FC03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567925F-EA82-4D5C-B44F-4A84522168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0249AB5-FD2F-4062-BEF5-D08261494883}"/>
              </a:ext>
            </a:extLst>
          </p:cNvPr>
          <p:cNvSpPr>
            <a:spLocks noGrp="1"/>
          </p:cNvSpPr>
          <p:nvPr>
            <p:ph type="dt" sz="half" idx="10"/>
          </p:nvPr>
        </p:nvSpPr>
        <p:spPr/>
        <p:txBody>
          <a:bodyPr/>
          <a:lstStyle/>
          <a:p>
            <a:fld id="{5D7D7629-532F-418C-8977-C5888154CE4E}" type="datetimeFigureOut">
              <a:rPr lang="en-US" smtClean="0"/>
              <a:t>03-May-18</a:t>
            </a:fld>
            <a:endParaRPr lang="en-US"/>
          </a:p>
        </p:txBody>
      </p:sp>
      <p:sp>
        <p:nvSpPr>
          <p:cNvPr id="5" name="Footer Placeholder 4">
            <a:extLst>
              <a:ext uri="{FF2B5EF4-FFF2-40B4-BE49-F238E27FC236}">
                <a16:creationId xmlns:a16="http://schemas.microsoft.com/office/drawing/2014/main" id="{B5740A96-352F-4D72-9FBE-7FA74A70E0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3CCB7-EFFE-477E-86A2-C187D847322B}"/>
              </a:ext>
            </a:extLst>
          </p:cNvPr>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8276993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58062-38F8-4330-B465-2FCE886E5C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73B33D-A482-4655-8794-C44D9B9A9AD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2FD654-D21C-4697-A392-EF423E1B781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533D28-CDD4-429E-B9E7-3B2D837DFAB4}"/>
              </a:ext>
            </a:extLst>
          </p:cNvPr>
          <p:cNvSpPr>
            <a:spLocks noGrp="1"/>
          </p:cNvSpPr>
          <p:nvPr>
            <p:ph type="dt" sz="half" idx="10"/>
          </p:nvPr>
        </p:nvSpPr>
        <p:spPr/>
        <p:txBody>
          <a:bodyPr/>
          <a:lstStyle/>
          <a:p>
            <a:fld id="{5D7D7629-532F-418C-8977-C5888154CE4E}" type="datetimeFigureOut">
              <a:rPr lang="en-US" smtClean="0"/>
              <a:t>03-May-18</a:t>
            </a:fld>
            <a:endParaRPr lang="en-US"/>
          </a:p>
        </p:txBody>
      </p:sp>
      <p:sp>
        <p:nvSpPr>
          <p:cNvPr id="6" name="Footer Placeholder 5">
            <a:extLst>
              <a:ext uri="{FF2B5EF4-FFF2-40B4-BE49-F238E27FC236}">
                <a16:creationId xmlns:a16="http://schemas.microsoft.com/office/drawing/2014/main" id="{2AB77307-4239-4485-972B-528DAD3BD0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998621-2A3C-4A16-B34A-349764846FB8}"/>
              </a:ext>
            </a:extLst>
          </p:cNvPr>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19280647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44005-8FCE-4726-952C-C6235849B9B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6D11BE6-DE9B-46A7-B7B3-CFEED8FE4B4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0F1A7F8-C44D-460C-B904-694A2987482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8432E90-B2CE-47A4-9537-FE43E43F3E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23A4D19-3AE4-4E0C-B630-411169F08A3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8D993F-9FFC-4A4D-9B0D-E910D4B975F2}"/>
              </a:ext>
            </a:extLst>
          </p:cNvPr>
          <p:cNvSpPr>
            <a:spLocks noGrp="1"/>
          </p:cNvSpPr>
          <p:nvPr>
            <p:ph type="dt" sz="half" idx="10"/>
          </p:nvPr>
        </p:nvSpPr>
        <p:spPr/>
        <p:txBody>
          <a:bodyPr/>
          <a:lstStyle/>
          <a:p>
            <a:fld id="{5D7D7629-532F-418C-8977-C5888154CE4E}" type="datetimeFigureOut">
              <a:rPr lang="en-US" smtClean="0"/>
              <a:t>03-May-18</a:t>
            </a:fld>
            <a:endParaRPr lang="en-US"/>
          </a:p>
        </p:txBody>
      </p:sp>
      <p:sp>
        <p:nvSpPr>
          <p:cNvPr id="8" name="Footer Placeholder 7">
            <a:extLst>
              <a:ext uri="{FF2B5EF4-FFF2-40B4-BE49-F238E27FC236}">
                <a16:creationId xmlns:a16="http://schemas.microsoft.com/office/drawing/2014/main" id="{CC27ECE4-374D-4372-B44F-AB5AD7A84F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4BB456-A5E2-445C-A8D4-9EBAC704A642}"/>
              </a:ext>
            </a:extLst>
          </p:cNvPr>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11218536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43E28-8307-429F-9F69-57E1EE7BC85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F2BA844-606D-4777-8F4D-0D6CD33D86B1}"/>
              </a:ext>
            </a:extLst>
          </p:cNvPr>
          <p:cNvSpPr>
            <a:spLocks noGrp="1"/>
          </p:cNvSpPr>
          <p:nvPr>
            <p:ph type="dt" sz="half" idx="10"/>
          </p:nvPr>
        </p:nvSpPr>
        <p:spPr/>
        <p:txBody>
          <a:bodyPr/>
          <a:lstStyle/>
          <a:p>
            <a:fld id="{5D7D7629-532F-418C-8977-C5888154CE4E}" type="datetimeFigureOut">
              <a:rPr lang="en-US" smtClean="0"/>
              <a:t>03-May-18</a:t>
            </a:fld>
            <a:endParaRPr lang="en-US"/>
          </a:p>
        </p:txBody>
      </p:sp>
      <p:sp>
        <p:nvSpPr>
          <p:cNvPr id="4" name="Footer Placeholder 3">
            <a:extLst>
              <a:ext uri="{FF2B5EF4-FFF2-40B4-BE49-F238E27FC236}">
                <a16:creationId xmlns:a16="http://schemas.microsoft.com/office/drawing/2014/main" id="{E38C5DA6-06AD-46F8-8B2D-8400CB83DB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B3FF52-3DD1-429E-BB03-41516126A9C9}"/>
              </a:ext>
            </a:extLst>
          </p:cNvPr>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20411007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9DFF57-6652-4B8B-92AB-DF7A1D955266}"/>
              </a:ext>
            </a:extLst>
          </p:cNvPr>
          <p:cNvSpPr>
            <a:spLocks noGrp="1"/>
          </p:cNvSpPr>
          <p:nvPr>
            <p:ph type="dt" sz="half" idx="10"/>
          </p:nvPr>
        </p:nvSpPr>
        <p:spPr/>
        <p:txBody>
          <a:bodyPr/>
          <a:lstStyle/>
          <a:p>
            <a:fld id="{5D7D7629-532F-418C-8977-C5888154CE4E}" type="datetimeFigureOut">
              <a:rPr lang="en-US" smtClean="0"/>
              <a:t>03-May-18</a:t>
            </a:fld>
            <a:endParaRPr lang="en-US"/>
          </a:p>
        </p:txBody>
      </p:sp>
      <p:sp>
        <p:nvSpPr>
          <p:cNvPr id="3" name="Footer Placeholder 2">
            <a:extLst>
              <a:ext uri="{FF2B5EF4-FFF2-40B4-BE49-F238E27FC236}">
                <a16:creationId xmlns:a16="http://schemas.microsoft.com/office/drawing/2014/main" id="{368E59E0-F8EB-421D-B6A5-E9FE359F0D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F128063-0446-4823-BE35-0B2F3FF0651D}"/>
              </a:ext>
            </a:extLst>
          </p:cNvPr>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25341670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6629B-810E-4F40-94B4-9CA9026C29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3229BD-A1B5-4FD9-9A4F-1DACA01639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E0A310-F3F4-47AA-A330-D09D10B1F2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D8FA5D2-A268-4BCC-B6AC-65D13A2D71DF}"/>
              </a:ext>
            </a:extLst>
          </p:cNvPr>
          <p:cNvSpPr>
            <a:spLocks noGrp="1"/>
          </p:cNvSpPr>
          <p:nvPr>
            <p:ph type="dt" sz="half" idx="10"/>
          </p:nvPr>
        </p:nvSpPr>
        <p:spPr/>
        <p:txBody>
          <a:bodyPr/>
          <a:lstStyle/>
          <a:p>
            <a:fld id="{5D7D7629-532F-418C-8977-C5888154CE4E}" type="datetimeFigureOut">
              <a:rPr lang="en-US" smtClean="0"/>
              <a:t>03-May-18</a:t>
            </a:fld>
            <a:endParaRPr lang="en-US"/>
          </a:p>
        </p:txBody>
      </p:sp>
      <p:sp>
        <p:nvSpPr>
          <p:cNvPr id="6" name="Footer Placeholder 5">
            <a:extLst>
              <a:ext uri="{FF2B5EF4-FFF2-40B4-BE49-F238E27FC236}">
                <a16:creationId xmlns:a16="http://schemas.microsoft.com/office/drawing/2014/main" id="{00F8E581-4859-4B86-A7A8-E26343ED6B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717DF0-CD56-4A69-9C04-D446C2F4936D}"/>
              </a:ext>
            </a:extLst>
          </p:cNvPr>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1257458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7D7629-532F-418C-8977-C5888154CE4E}" type="datetimeFigureOut">
              <a:rPr lang="en-US" smtClean="0"/>
              <a:t>03-May-18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13914357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FD3A5-33F9-49F6-A6B1-E61A3307CA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732646-A4F8-46B2-AA74-44025890D8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FDBE476-A10E-4D10-BC9D-7BC33E6DC5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86CB5EA-5B20-4D64-86D1-7007CC86C35F}"/>
              </a:ext>
            </a:extLst>
          </p:cNvPr>
          <p:cNvSpPr>
            <a:spLocks noGrp="1"/>
          </p:cNvSpPr>
          <p:nvPr>
            <p:ph type="dt" sz="half" idx="10"/>
          </p:nvPr>
        </p:nvSpPr>
        <p:spPr/>
        <p:txBody>
          <a:bodyPr/>
          <a:lstStyle/>
          <a:p>
            <a:fld id="{5D7D7629-532F-418C-8977-C5888154CE4E}" type="datetimeFigureOut">
              <a:rPr lang="en-US" smtClean="0"/>
              <a:t>03-May-18</a:t>
            </a:fld>
            <a:endParaRPr lang="en-US"/>
          </a:p>
        </p:txBody>
      </p:sp>
      <p:sp>
        <p:nvSpPr>
          <p:cNvPr id="6" name="Footer Placeholder 5">
            <a:extLst>
              <a:ext uri="{FF2B5EF4-FFF2-40B4-BE49-F238E27FC236}">
                <a16:creationId xmlns:a16="http://schemas.microsoft.com/office/drawing/2014/main" id="{1302EC5F-C252-40A7-869A-59462348D6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14D4BC-21BB-4D3F-9DE8-2B095C5B56D3}"/>
              </a:ext>
            </a:extLst>
          </p:cNvPr>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36993978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768ED-2624-46CC-96C2-89DF883AC7B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8DCE6E6-F72C-468B-A453-18482A0B554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5FA956-97ED-43C5-83C0-910D001BD536}"/>
              </a:ext>
            </a:extLst>
          </p:cNvPr>
          <p:cNvSpPr>
            <a:spLocks noGrp="1"/>
          </p:cNvSpPr>
          <p:nvPr>
            <p:ph type="dt" sz="half" idx="10"/>
          </p:nvPr>
        </p:nvSpPr>
        <p:spPr/>
        <p:txBody>
          <a:bodyPr/>
          <a:lstStyle/>
          <a:p>
            <a:fld id="{5D7D7629-532F-418C-8977-C5888154CE4E}" type="datetimeFigureOut">
              <a:rPr lang="en-US" smtClean="0"/>
              <a:t>03-May-18</a:t>
            </a:fld>
            <a:endParaRPr lang="en-US"/>
          </a:p>
        </p:txBody>
      </p:sp>
      <p:sp>
        <p:nvSpPr>
          <p:cNvPr id="5" name="Footer Placeholder 4">
            <a:extLst>
              <a:ext uri="{FF2B5EF4-FFF2-40B4-BE49-F238E27FC236}">
                <a16:creationId xmlns:a16="http://schemas.microsoft.com/office/drawing/2014/main" id="{BAA54629-77F6-49FF-A141-821E874393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9E2AB5-9C07-43B0-AB5B-B8214B842743}"/>
              </a:ext>
            </a:extLst>
          </p:cNvPr>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26153547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E1191C-B1F6-4F4A-B563-18205B850D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9BC95A4-27C6-4A6C-9877-1F8DAD34A99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D483E3-8884-432E-AC77-81D418A1FB7F}"/>
              </a:ext>
            </a:extLst>
          </p:cNvPr>
          <p:cNvSpPr>
            <a:spLocks noGrp="1"/>
          </p:cNvSpPr>
          <p:nvPr>
            <p:ph type="dt" sz="half" idx="10"/>
          </p:nvPr>
        </p:nvSpPr>
        <p:spPr/>
        <p:txBody>
          <a:bodyPr/>
          <a:lstStyle/>
          <a:p>
            <a:fld id="{5D7D7629-532F-418C-8977-C5888154CE4E}" type="datetimeFigureOut">
              <a:rPr lang="en-US" smtClean="0"/>
              <a:t>03-May-18</a:t>
            </a:fld>
            <a:endParaRPr lang="en-US"/>
          </a:p>
        </p:txBody>
      </p:sp>
      <p:sp>
        <p:nvSpPr>
          <p:cNvPr id="5" name="Footer Placeholder 4">
            <a:extLst>
              <a:ext uri="{FF2B5EF4-FFF2-40B4-BE49-F238E27FC236}">
                <a16:creationId xmlns:a16="http://schemas.microsoft.com/office/drawing/2014/main" id="{1E1D3567-0635-4DEB-AE07-F54809FA4A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A3B0C1-182A-4DB9-8324-76FB95259168}"/>
              </a:ext>
            </a:extLst>
          </p:cNvPr>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41707169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5D7D7629-532F-418C-8977-C5888154CE4E}" type="datetimeFigureOut">
              <a:rPr lang="en-US" smtClean="0"/>
              <a:t>03-May-18</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7AFA20E-DF46-45F9-A531-4FC82B250F8D}" type="slidenum">
              <a:rPr lang="en-US" smtClean="0"/>
              <a:t>‹#›</a:t>
            </a:fld>
            <a:endParaRPr lang="en-US"/>
          </a:p>
        </p:txBody>
      </p:sp>
    </p:spTree>
    <p:extLst>
      <p:ext uri="{BB962C8B-B14F-4D97-AF65-F5344CB8AC3E}">
        <p14:creationId xmlns:p14="http://schemas.microsoft.com/office/powerpoint/2010/main" val="4096587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D7D7629-532F-418C-8977-C5888154CE4E}" type="datetimeFigureOut">
              <a:rPr lang="en-US" smtClean="0"/>
              <a:t>03-May-18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1112097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7D7629-532F-418C-8977-C5888154CE4E}" type="datetimeFigureOut">
              <a:rPr lang="en-US" smtClean="0"/>
              <a:t>03-May-18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3513693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D7D7629-532F-418C-8977-C5888154CE4E}" type="datetimeFigureOut">
              <a:rPr lang="en-US" smtClean="0"/>
              <a:t>03-May-18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AFA20E-DF46-45F9-A531-4FC82B250F8D}" type="slidenum">
              <a:rPr lang="en-US" smtClean="0"/>
              <a:t>‹#›</a:t>
            </a:fld>
            <a:endParaRPr lang="en-US"/>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29267115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7D7629-532F-418C-8977-C5888154CE4E}" type="datetimeFigureOut">
              <a:rPr lang="en-US" smtClean="0"/>
              <a:t>03-May-18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1215650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5D7D7629-532F-418C-8977-C5888154CE4E}" type="datetimeFigureOut">
              <a:rPr lang="en-US" smtClean="0"/>
              <a:t>03-May-18</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47AFA20E-DF46-45F9-A531-4FC82B250F8D}" type="slidenum">
              <a:rPr lang="en-US" smtClean="0"/>
              <a:t>‹#›</a:t>
            </a:fld>
            <a:endParaRPr lang="en-US"/>
          </a:p>
        </p:txBody>
      </p:sp>
    </p:spTree>
    <p:extLst>
      <p:ext uri="{BB962C8B-B14F-4D97-AF65-F5344CB8AC3E}">
        <p14:creationId xmlns:p14="http://schemas.microsoft.com/office/powerpoint/2010/main" val="23581694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D7D7629-532F-418C-8977-C5888154CE4E}" type="datetimeFigureOut">
              <a:rPr lang="en-US" smtClean="0"/>
              <a:t>03-May-18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AFA20E-DF46-45F9-A531-4FC82B250F8D}" type="slidenum">
              <a:rPr lang="en-US" smtClean="0"/>
              <a:t>‹#›</a:t>
            </a:fld>
            <a:endParaRPr lang="en-US"/>
          </a:p>
        </p:txBody>
      </p:sp>
    </p:spTree>
    <p:extLst>
      <p:ext uri="{BB962C8B-B14F-4D97-AF65-F5344CB8AC3E}">
        <p14:creationId xmlns:p14="http://schemas.microsoft.com/office/powerpoint/2010/main" val="1045141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5D7D7629-532F-418C-8977-C5888154CE4E}" type="datetimeFigureOut">
              <a:rPr lang="en-US" smtClean="0"/>
              <a:t>03-May-18</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47AFA20E-DF46-45F9-A531-4FC82B250F8D}"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508480708"/>
      </p:ext>
    </p:extLst>
  </p:cSld>
  <p:clrMap bg1="lt1" tx1="dk1" bg2="lt2" tx2="dk2" accent1="accent1" accent2="accent2" accent3="accent3" accent4="accent4" accent5="accent5" accent6="accent6" hlink="hlink" folHlink="folHlink"/>
  <p:sldLayoutIdLst>
    <p:sldLayoutId id="2147483876" r:id="rId1"/>
    <p:sldLayoutId id="2147483877" r:id="rId2"/>
    <p:sldLayoutId id="2147483878" r:id="rId3"/>
    <p:sldLayoutId id="2147483879" r:id="rId4"/>
    <p:sldLayoutId id="2147483880" r:id="rId5"/>
    <p:sldLayoutId id="2147483881" r:id="rId6"/>
    <p:sldLayoutId id="2147483882" r:id="rId7"/>
    <p:sldLayoutId id="2147483883" r:id="rId8"/>
    <p:sldLayoutId id="2147483884" r:id="rId9"/>
    <p:sldLayoutId id="2147483885" r:id="rId10"/>
    <p:sldLayoutId id="2147483886"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16135B-7D5D-4E41-A8AE-24F3E3BD6C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8046507-3AE0-4F70-AB0A-4EF6DC7A6F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292066-F163-4A53-818D-26010538FE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7D7629-532F-418C-8977-C5888154CE4E}" type="datetimeFigureOut">
              <a:rPr lang="en-US" smtClean="0"/>
              <a:t>03-May-18</a:t>
            </a:fld>
            <a:endParaRPr lang="en-US"/>
          </a:p>
        </p:txBody>
      </p:sp>
      <p:sp>
        <p:nvSpPr>
          <p:cNvPr id="5" name="Footer Placeholder 4">
            <a:extLst>
              <a:ext uri="{FF2B5EF4-FFF2-40B4-BE49-F238E27FC236}">
                <a16:creationId xmlns:a16="http://schemas.microsoft.com/office/drawing/2014/main" id="{C69817A6-8BCB-4BB0-B3C5-85AFF32CC2F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FB61927-229A-4CF2-924A-1C95F81985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AFA20E-DF46-45F9-A531-4FC82B250F8D}" type="slidenum">
              <a:rPr lang="en-US" smtClean="0"/>
              <a:t>‹#›</a:t>
            </a:fld>
            <a:endParaRPr lang="en-US"/>
          </a:p>
        </p:txBody>
      </p:sp>
    </p:spTree>
    <p:extLst>
      <p:ext uri="{BB962C8B-B14F-4D97-AF65-F5344CB8AC3E}">
        <p14:creationId xmlns:p14="http://schemas.microsoft.com/office/powerpoint/2010/main" val="171090910"/>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 id="214748389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0AD5BD-9815-4892-9C29-DEBC8DBAA697}"/>
              </a:ext>
            </a:extLst>
          </p:cNvPr>
          <p:cNvSpPr>
            <a:spLocks noGrp="1"/>
          </p:cNvSpPr>
          <p:nvPr>
            <p:ph type="title"/>
          </p:nvPr>
        </p:nvSpPr>
        <p:spPr>
          <a:xfrm>
            <a:off x="152400" y="88900"/>
            <a:ext cx="11836400" cy="6629399"/>
          </a:xfrm>
        </p:spPr>
        <p:txBody>
          <a:bodyPr anchor="t">
            <a:normAutofit/>
          </a:bodyPr>
          <a:lstStyle/>
          <a:p>
            <a:pPr algn="ctr"/>
            <a:br>
              <a:rPr lang="en-US" sz="2400"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ĐẠI HỌC QUỐC GIA HÀ NỘI</a:t>
            </a:r>
            <a:br>
              <a:rPr lang="en-US" sz="2400" b="1"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TR</a:t>
            </a:r>
            <a:r>
              <a:rPr lang="vi-VN" sz="2400" b="1" dirty="0">
                <a:latin typeface="Times New Roman" panose="02020603050405020304" pitchFamily="18" charset="0"/>
                <a:cs typeface="Times New Roman" panose="02020603050405020304" pitchFamily="18" charset="0"/>
              </a:rPr>
              <a:t>Ư</a:t>
            </a:r>
            <a:r>
              <a:rPr lang="en-US" sz="2400" b="1" dirty="0">
                <a:latin typeface="Times New Roman" panose="02020603050405020304" pitchFamily="18" charset="0"/>
                <a:cs typeface="Times New Roman" panose="02020603050405020304" pitchFamily="18" charset="0"/>
              </a:rPr>
              <a:t>ỜNG ĐẠI HỌC KHOA HỌC TỰ NHIÊN</a:t>
            </a: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vi-VN" sz="2400" b="1" dirty="0">
                <a:latin typeface="Times New Roman" panose="02020603050405020304" pitchFamily="18" charset="0"/>
                <a:cs typeface="Times New Roman" panose="02020603050405020304" pitchFamily="18" charset="0"/>
              </a:rPr>
            </a:br>
            <a:br>
              <a:rPr lang="vi-VN" sz="2400" b="1"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NGHIÊN CỨU KHOA HỌC</a:t>
            </a:r>
            <a:br>
              <a:rPr lang="en-US" sz="2400" b="1"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ỨNG DỤNG PH</a:t>
            </a:r>
            <a:r>
              <a:rPr lang="vi-VN" sz="2400" b="1" dirty="0">
                <a:latin typeface="Times New Roman" panose="02020603050405020304" pitchFamily="18" charset="0"/>
                <a:cs typeface="Times New Roman" panose="02020603050405020304" pitchFamily="18" charset="0"/>
              </a:rPr>
              <a:t>Ư</a:t>
            </a:r>
            <a:r>
              <a:rPr lang="en-US" sz="2400" b="1" dirty="0">
                <a:latin typeface="Times New Roman" panose="02020603050405020304" pitchFamily="18" charset="0"/>
                <a:cs typeface="Times New Roman" panose="02020603050405020304" pitchFamily="18" charset="0"/>
              </a:rPr>
              <a:t>ƠNG PHÁP BIỂU DIỄN TH</a:t>
            </a:r>
            <a:r>
              <a:rPr lang="vi-VN" sz="2400" b="1" dirty="0">
                <a:latin typeface="Times New Roman" panose="02020603050405020304" pitchFamily="18" charset="0"/>
                <a:cs typeface="Times New Roman" panose="02020603050405020304" pitchFamily="18" charset="0"/>
              </a:rPr>
              <a:t>Ư</a:t>
            </a:r>
            <a:r>
              <a:rPr lang="en-US" sz="2400" b="1" dirty="0">
                <a:latin typeface="Times New Roman" panose="02020603050405020304" pitchFamily="18" charset="0"/>
                <a:cs typeface="Times New Roman" panose="02020603050405020304" pitchFamily="18" charset="0"/>
              </a:rPr>
              <a:t>A TRONG BÀI TOÁN </a:t>
            </a:r>
            <a:br>
              <a:rPr lang="en-US" sz="2400" b="1"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NHẬN DẠNG KHUÔN MẶT</a:t>
            </a: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Giáo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hướng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dẫn</a:t>
            </a:r>
            <a:r>
              <a:rPr lang="en-US" sz="2400" dirty="0">
                <a:latin typeface="Times New Roman" panose="02020603050405020304" pitchFamily="18" charset="0"/>
                <a:cs typeface="Times New Roman" panose="02020603050405020304" pitchFamily="18" charset="0"/>
              </a:rPr>
              <a:t>: TS </a:t>
            </a:r>
            <a:r>
              <a:rPr lang="en-US" sz="2400" dirty="0" err="1">
                <a:latin typeface="Times New Roman" panose="02020603050405020304" pitchFamily="18" charset="0"/>
                <a:cs typeface="Times New Roman" panose="02020603050405020304" pitchFamily="18" charset="0"/>
              </a:rPr>
              <a:t>Nguyễn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Thủy</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t>
            </a:r>
            <a:r>
              <a:rPr lang="vi-VN"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Sinh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Khắc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Toàn</a:t>
            </a:r>
            <a:endParaRPr lang="en-US" sz="24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C2C69C4E-C483-4D53-A366-CCB3367D6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7250" y="1101173"/>
            <a:ext cx="2522054" cy="1933575"/>
          </a:xfrm>
          <a:prstGeom prst="rect">
            <a:avLst/>
          </a:prstGeom>
        </p:spPr>
      </p:pic>
    </p:spTree>
    <p:extLst>
      <p:ext uri="{BB962C8B-B14F-4D97-AF65-F5344CB8AC3E}">
        <p14:creationId xmlns:p14="http://schemas.microsoft.com/office/powerpoint/2010/main" val="16324078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5999D-E455-4799-AF6C-2F8D423846D7}"/>
              </a:ext>
            </a:extLst>
          </p:cNvPr>
          <p:cNvSpPr>
            <a:spLocks noGrp="1"/>
          </p:cNvSpPr>
          <p:nvPr>
            <p:ph type="title"/>
          </p:nvPr>
        </p:nvSpPr>
        <p:spPr/>
        <p:txBody>
          <a:bodyPr anchor="ctr">
            <a:normAutofit/>
          </a:bodyPr>
          <a:lstStyle/>
          <a:p>
            <a:pPr marL="514350" indent="-514350">
              <a:buFont typeface="+mj-lt"/>
              <a:buAutoNum type="romanUcPeriod" startAt="3"/>
            </a:pPr>
            <a:r>
              <a:rPr lang="en-US" sz="2400" b="1" dirty="0">
                <a:latin typeface="Times New Roman" panose="02020603050405020304" pitchFamily="18" charset="0"/>
                <a:cs typeface="Times New Roman" panose="02020603050405020304" pitchFamily="18" charset="0"/>
              </a:rPr>
              <a:t>Ph</a:t>
            </a:r>
            <a:r>
              <a:rPr lang="vi-VN" sz="2400" b="1" dirty="0">
                <a:latin typeface="Times New Roman" panose="02020603050405020304" pitchFamily="18" charset="0"/>
                <a:cs typeface="Times New Roman" panose="02020603050405020304" pitchFamily="18" charset="0"/>
              </a:rPr>
              <a:t>ư</a:t>
            </a:r>
            <a:r>
              <a:rPr lang="en-US" sz="2400" b="1" dirty="0" err="1">
                <a:latin typeface="Times New Roman" panose="02020603050405020304" pitchFamily="18" charset="0"/>
                <a:cs typeface="Times New Roman" panose="02020603050405020304" pitchFamily="18" charset="0"/>
              </a:rPr>
              <a:t>ơng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pháp</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sử</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dụng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thống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kê</a:t>
            </a:r>
            <a:r>
              <a:rPr lang="en-US" sz="2400" b="1" dirty="0">
                <a:latin typeface="Times New Roman" panose="02020603050405020304" pitchFamily="18" charset="0"/>
                <a:cs typeface="Times New Roman" panose="02020603050405020304" pitchFamily="18" charset="0"/>
              </a:rPr>
              <a:t> hay </a:t>
            </a:r>
            <a:r>
              <a:rPr lang="en-US" sz="2400" b="1" dirty="0" err="1">
                <a:latin typeface="Times New Roman" panose="02020603050405020304" pitchFamily="18" charset="0"/>
                <a:cs typeface="Times New Roman" panose="02020603050405020304" pitchFamily="18" charset="0"/>
              </a:rPr>
              <a:t>mạng</a:t>
            </a:r>
            <a:r>
              <a:rPr lang="en-US" sz="2400" b="1" dirty="0">
                <a:latin typeface="Times New Roman" panose="02020603050405020304" pitchFamily="18" charset="0"/>
                <a:cs typeface="Times New Roman" panose="02020603050405020304" pitchFamily="18" charset="0"/>
              </a:rPr>
              <a:t> n</a:t>
            </a:r>
            <a:r>
              <a:rPr lang="vi-VN" sz="2400" b="1" dirty="0">
                <a:latin typeface="Times New Roman" panose="02020603050405020304" pitchFamily="18" charset="0"/>
                <a:cs typeface="Times New Roman" panose="02020603050405020304" pitchFamily="18" charset="0"/>
              </a:rPr>
              <a:t>ơ</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ron</a:t>
            </a:r>
            <a:endParaRPr lang="en-US"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2CD2F60-6EA1-479F-9D3E-BEEA66FB851C}"/>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Ph</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thống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kê</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Mẫu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đặc</a:t>
            </a:r>
            <a:r>
              <a:rPr lang="en-US" sz="2400" dirty="0">
                <a:latin typeface="Times New Roman" panose="02020603050405020304" pitchFamily="18" charset="0"/>
                <a:cs typeface="Times New Roman" panose="02020603050405020304" pitchFamily="18" charset="0"/>
              </a:rPr>
              <a:t> tr</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ng. </a:t>
            </a:r>
            <a:r>
              <a:rPr lang="en-US" sz="2400" dirty="0" err="1">
                <a:latin typeface="Times New Roman" panose="02020603050405020304" pitchFamily="18" charset="0"/>
                <a:cs typeface="Times New Roman" panose="02020603050405020304" pitchFamily="18" charset="0"/>
              </a:rPr>
              <a:t>Bài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sẽ</a:t>
            </a:r>
            <a:r>
              <a:rPr lang="en-US" sz="2400" dirty="0">
                <a:latin typeface="Times New Roman" panose="02020603050405020304" pitchFamily="18" charset="0"/>
                <a:cs typeface="Times New Roman" panose="02020603050405020304" pitchFamily="18" charset="0"/>
              </a:rPr>
              <a:t> đ</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ợc</a:t>
            </a:r>
            <a:r>
              <a:rPr lang="en-US" sz="2400" dirty="0">
                <a:latin typeface="Times New Roman" panose="02020603050405020304" pitchFamily="18" charset="0"/>
                <a:cs typeface="Times New Roman" panose="02020603050405020304" pitchFamily="18" charset="0"/>
              </a:rPr>
              <a:t> đ</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a </a:t>
            </a:r>
            <a:r>
              <a:rPr lang="en-US" sz="2400" dirty="0" err="1">
                <a:latin typeface="Times New Roman" panose="02020603050405020304" pitchFamily="18" charset="0"/>
                <a:cs typeface="Times New Roman" panose="02020603050405020304" pitchFamily="18" charset="0"/>
              </a:rPr>
              <a:t>về</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biệt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ng.</a:t>
            </a:r>
          </a:p>
          <a:p>
            <a:r>
              <a:rPr lang="en-US" sz="2400" dirty="0" err="1">
                <a:latin typeface="Times New Roman" panose="02020603050405020304" pitchFamily="18" charset="0"/>
                <a:cs typeface="Times New Roman" panose="02020603050405020304" pitchFamily="18" charset="0"/>
              </a:rPr>
              <a:t>Mạng</a:t>
            </a:r>
            <a:r>
              <a:rPr lang="en-US" sz="2400" dirty="0">
                <a:latin typeface="Times New Roman" panose="02020603050405020304" pitchFamily="18" charset="0"/>
                <a:cs typeface="Times New Roman" panose="02020603050405020304" pitchFamily="18" charset="0"/>
              </a:rPr>
              <a:t> n</a:t>
            </a:r>
            <a:r>
              <a:rPr lang="vi-VN" sz="2400" dirty="0">
                <a:latin typeface="Times New Roman" panose="02020603050405020304" pitchFamily="18" charset="0"/>
                <a:cs typeface="Times New Roman" panose="02020603050405020304" pitchFamily="18" charset="0"/>
              </a:rPr>
              <a:t>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ron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kỹ</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thuật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tái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tạo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mạng</a:t>
            </a:r>
            <a:r>
              <a:rPr lang="en-US" sz="2400" dirty="0">
                <a:latin typeface="Times New Roman" panose="02020603050405020304" pitchFamily="18" charset="0"/>
                <a:cs typeface="Times New Roman" panose="02020603050405020304" pitchFamily="18" charset="0"/>
              </a:rPr>
              <a:t> n</a:t>
            </a:r>
            <a:r>
              <a:rPr lang="vi-VN" sz="2400" dirty="0">
                <a:latin typeface="Times New Roman" panose="02020603050405020304" pitchFamily="18" charset="0"/>
                <a:cs typeface="Times New Roman" panose="02020603050405020304" pitchFamily="18" charset="0"/>
              </a:rPr>
              <a:t>ơ</a:t>
            </a:r>
            <a:r>
              <a:rPr lang="en-US" sz="2400" dirty="0" err="1">
                <a:latin typeface="Times New Roman" panose="02020603050405020304" pitchFamily="18" charset="0"/>
                <a:cs typeface="Times New Roman" panose="02020603050405020304" pitchFamily="18" charset="0"/>
              </a:rPr>
              <a:t>ron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con ng</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ời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bằng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máy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đầu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vector </a:t>
            </a:r>
            <a:r>
              <a:rPr lang="en-US" sz="2400" dirty="0" err="1">
                <a:latin typeface="Times New Roman" panose="02020603050405020304" pitchFamily="18" charset="0"/>
                <a:cs typeface="Times New Roman" panose="02020603050405020304" pitchFamily="18" charset="0"/>
              </a:rPr>
              <a:t>đặc</a:t>
            </a:r>
            <a:r>
              <a:rPr lang="en-US" sz="2400" dirty="0">
                <a:latin typeface="Times New Roman" panose="02020603050405020304" pitchFamily="18" charset="0"/>
                <a:cs typeface="Times New Roman" panose="02020603050405020304" pitchFamily="18" charset="0"/>
              </a:rPr>
              <a:t> tr</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ng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a:t>
            </a:r>
          </a:p>
          <a:p>
            <a:pPr lvl="1">
              <a:buFont typeface="Wingdings" panose="05000000000000000000" pitchFamily="2" charset="2"/>
              <a:buChar char="v"/>
            </a:pPr>
            <a:r>
              <a:rPr lang="en-US" sz="2200" dirty="0" err="1">
                <a:latin typeface="Times New Roman" panose="02020603050405020304" pitchFamily="18" charset="0"/>
                <a:cs typeface="Times New Roman" panose="02020603050405020304" pitchFamily="18" charset="0"/>
              </a:rPr>
              <a:t>Mạng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hồi</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quy</a:t>
            </a:r>
            <a:endParaRPr lang="en-US" sz="2200"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v"/>
            </a:pPr>
            <a:r>
              <a:rPr lang="en-US" sz="2200" dirty="0" err="1">
                <a:latin typeface="Times New Roman" panose="02020603050405020304" pitchFamily="18" charset="0"/>
                <a:cs typeface="Times New Roman" panose="02020603050405020304" pitchFamily="18" charset="0"/>
              </a:rPr>
              <a:t>Mạng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tổ</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chức</a:t>
            </a:r>
            <a:endParaRPr lang="en-US" sz="2200"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v"/>
            </a:pPr>
            <a:r>
              <a:rPr lang="en-US" sz="2200" dirty="0" err="1">
                <a:latin typeface="Times New Roman" panose="02020603050405020304" pitchFamily="18" charset="0"/>
                <a:cs typeface="Times New Roman" panose="02020603050405020304" pitchFamily="18" charset="0"/>
              </a:rPr>
              <a:t>Mạng</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truyền</a:t>
            </a: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thằng</a:t>
            </a:r>
            <a:endParaRPr lang="en-US" sz="22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4058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A1674-91A1-42CD-8899-CF78D1303BE6}"/>
              </a:ext>
            </a:extLst>
          </p:cNvPr>
          <p:cNvSpPr>
            <a:spLocks noGrp="1"/>
          </p:cNvSpPr>
          <p:nvPr>
            <p:ph type="title"/>
          </p:nvPr>
        </p:nvSpPr>
        <p:spPr/>
        <p:txBody>
          <a:bodyPr anchor="ctr">
            <a:normAutofit/>
          </a:bodyPr>
          <a:lstStyle/>
          <a:p>
            <a:pPr marL="514350" indent="-514350">
              <a:buFont typeface="+mj-lt"/>
              <a:buAutoNum type="romanUcPeriod" startAt="4"/>
            </a:pPr>
            <a:r>
              <a:rPr lang="en-US" sz="2400" b="1" dirty="0">
                <a:latin typeface="Times New Roman" panose="02020603050405020304" pitchFamily="18" charset="0"/>
                <a:cs typeface="Times New Roman" panose="02020603050405020304" pitchFamily="18" charset="0"/>
              </a:rPr>
              <a:t>Ph</a:t>
            </a:r>
            <a:r>
              <a:rPr lang="vi-VN" sz="2400" b="1" dirty="0">
                <a:latin typeface="Times New Roman" panose="02020603050405020304" pitchFamily="18" charset="0"/>
                <a:cs typeface="Times New Roman" panose="02020603050405020304" pitchFamily="18" charset="0"/>
              </a:rPr>
              <a:t>ư</a:t>
            </a:r>
            <a:r>
              <a:rPr lang="en-US" sz="2400" b="1" dirty="0" err="1">
                <a:latin typeface="Times New Roman" panose="02020603050405020304" pitchFamily="18" charset="0"/>
                <a:cs typeface="Times New Roman" panose="02020603050405020304" pitchFamily="18" charset="0"/>
              </a:rPr>
              <a:t>ơng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pháp</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biểu</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diễn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a:t>
            </a:r>
            <a:r>
              <a:rPr lang="vi-VN" sz="2400" b="1" dirty="0">
                <a:latin typeface="Times New Roman" panose="02020603050405020304" pitchFamily="18" charset="0"/>
                <a:cs typeface="Times New Roman" panose="02020603050405020304" pitchFamily="18" charset="0"/>
              </a:rPr>
              <a:t>ư</a:t>
            </a:r>
            <a:r>
              <a:rPr lang="en-US" sz="2400" b="1" dirty="0">
                <a:latin typeface="Times New Roman" panose="02020603050405020304" pitchFamily="18" charset="0"/>
                <a:cs typeface="Times New Roman" panose="02020603050405020304" pitchFamily="18" charset="0"/>
              </a:rPr>
              <a:t>a </a:t>
            </a:r>
            <a:r>
              <a:rPr lang="en-US" sz="2400" b="1" dirty="0" err="1">
                <a:latin typeface="Times New Roman" panose="02020603050405020304" pitchFamily="18" charset="0"/>
                <a:cs typeface="Times New Roman" panose="02020603050405020304" pitchFamily="18" charset="0"/>
              </a:rPr>
              <a:t>trong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bài</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toán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nhận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dạng</a:t>
            </a:r>
            <a:endParaRPr lang="en-US" sz="2400"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E29C1F6-36F5-4271-B29D-A5AAE913178E}"/>
                  </a:ext>
                </a:extLst>
              </p:cNvPr>
              <p:cNvSpPr>
                <a:spLocks noGrp="1"/>
              </p:cNvSpPr>
              <p:nvPr>
                <p:ph idx="1"/>
              </p:nvPr>
            </p:nvSpPr>
            <p:spPr/>
            <p:txBody>
              <a:bodyPr>
                <a:normAutofit lnSpcReduction="10000"/>
              </a:bodyPr>
              <a:lstStyle/>
              <a:p>
                <a:r>
                  <a:rPr lang="en-US" sz="2400" dirty="0" err="1">
                    <a:latin typeface="Times New Roman" panose="02020603050405020304" pitchFamily="18" charset="0"/>
                    <a:cs typeface="Times New Roman" panose="02020603050405020304" pitchFamily="18" charset="0"/>
                  </a:rPr>
                  <a:t>Phân</a:t>
                </a:r>
                <a:r>
                  <a:rPr lang="en-US" sz="2400" dirty="0">
                    <a:latin typeface="Times New Roman" panose="02020603050405020304" pitchFamily="18" charset="0"/>
                    <a:cs typeface="Times New Roman" panose="02020603050405020304" pitchFamily="18" charset="0"/>
                  </a:rPr>
                  <a:t> chia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training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đối</a:t>
                </a:r>
                <a:r>
                  <a:rPr lang="en-US" sz="2400" dirty="0">
                    <a:latin typeface="Times New Roman" panose="02020603050405020304" pitchFamily="18" charset="0"/>
                    <a:cs typeface="Times New Roman" panose="02020603050405020304" pitchFamily="18" charset="0"/>
                  </a:rPr>
                  <a:t> t</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lớp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riêng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biệt</a:t>
                </a:r>
                <a:endParaRPr lang="en-US" sz="2400" dirty="0">
                  <a:latin typeface="Times New Roman" panose="02020603050405020304" pitchFamily="18" charset="0"/>
                  <a:cs typeface="Times New Roman" panose="02020603050405020304" pitchFamily="18" charset="0"/>
                </a:endParaRPr>
              </a:p>
              <a:p>
                <a:r>
                  <a:rPr lang="en-US" sz="2400" dirty="0" err="1">
                    <a:latin typeface="Times New Roman" panose="02020603050405020304" pitchFamily="18" charset="0"/>
                    <a:cs typeface="Times New Roman" panose="02020603050405020304" pitchFamily="18" charset="0"/>
                  </a:rPr>
                  <a:t>Giả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sử</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mỗi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lớp</a:t>
                </a:r>
                <a:r>
                  <a:rPr lang="en-US" sz="2400" dirty="0">
                    <a:latin typeface="Times New Roman" panose="02020603050405020304" pitchFamily="18" charset="0"/>
                    <a:cs typeface="Times New Roman" panose="02020603050405020304" pitchFamily="18" charset="0"/>
                  </a:rPr>
                  <a:t> có n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training ta </a:t>
                </a:r>
                <a:r>
                  <a:rPr lang="en-US" sz="2400" dirty="0" err="1">
                    <a:latin typeface="Times New Roman" panose="02020603050405020304" pitchFamily="18" charset="0"/>
                    <a:cs typeface="Times New Roman" panose="02020603050405020304" pitchFamily="18" charset="0"/>
                  </a:rPr>
                  <a:t>xem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lớp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thứ</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ma </a:t>
                </a:r>
                <a:r>
                  <a:rPr lang="en-US" sz="2400" dirty="0" err="1">
                    <a:latin typeface="Times New Roman" panose="02020603050405020304" pitchFamily="18" charset="0"/>
                    <a:cs typeface="Times New Roman" panose="02020603050405020304" pitchFamily="18" charset="0"/>
                  </a:rPr>
                  <a:t>trận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từ</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điển</a:t>
                </a:r>
                <a:r>
                  <a:rPr lang="en-US" sz="2400" dirty="0">
                    <a:latin typeface="Times New Roman" panose="02020603050405020304" pitchFamily="18" charset="0"/>
                    <a:cs typeface="Times New Roman" panose="02020603050405020304" pitchFamily="18" charset="0"/>
                  </a:rPr>
                  <a:t>:</a:t>
                </a:r>
              </a:p>
              <a:p>
                <a:pPr marL="0" indent="0">
                  <a:buNone/>
                </a:pPr>
                <a:r>
                  <a:rPr lang="en-US" sz="24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2000" i="1" smtClean="0">
                            <a:latin typeface="Cambria Math" panose="02040503050406030204" pitchFamily="18" charset="0"/>
                            <a:cs typeface="Times New Roman" panose="02020603050405020304" pitchFamily="18" charset="0"/>
                          </a:rPr>
                        </m:ctrlPr>
                      </m:sSubPr>
                      <m:e>
                        <m:r>
                          <a:rPr lang="en-US" sz="2000" b="0" i="1" smtClean="0">
                            <a:latin typeface="Cambria Math" panose="02040503050406030204" pitchFamily="18" charset="0"/>
                            <a:cs typeface="Times New Roman" panose="02020603050405020304" pitchFamily="18" charset="0"/>
                          </a:rPr>
                          <m:t>𝐴</m:t>
                        </m:r>
                      </m:e>
                      <m:sub>
                        <m:r>
                          <a:rPr lang="en-US" sz="2000" b="0" i="1" smtClean="0">
                            <a:latin typeface="Cambria Math" panose="02040503050406030204" pitchFamily="18" charset="0"/>
                            <a:cs typeface="Times New Roman" panose="02020603050405020304" pitchFamily="18" charset="0"/>
                          </a:rPr>
                          <m:t>𝑖</m:t>
                        </m:r>
                      </m:sub>
                    </m:sSub>
                    <m:r>
                      <a:rPr lang="en-US" sz="2000" b="0" i="1" smtClean="0">
                        <a:latin typeface="Cambria Math" panose="02040503050406030204" pitchFamily="18" charset="0"/>
                        <a:cs typeface="Times New Roman" panose="02020603050405020304" pitchFamily="18" charset="0"/>
                      </a:rPr>
                      <m:t>=</m:t>
                    </m:r>
                    <m:d>
                      <m:dPr>
                        <m:begChr m:val="["/>
                        <m:endChr m:val="]"/>
                        <m:ctrlPr>
                          <a:rPr lang="en-US" sz="2000" b="0" i="1" smtClean="0">
                            <a:latin typeface="Cambria Math" panose="02040503050406030204" pitchFamily="18" charset="0"/>
                            <a:cs typeface="Times New Roman" panose="02020603050405020304" pitchFamily="18" charset="0"/>
                          </a:rPr>
                        </m:ctrlPr>
                      </m:dPr>
                      <m:e>
                        <m:sSub>
                          <m:sSubPr>
                            <m:ctrlPr>
                              <a:rPr lang="en-US" sz="2000" b="0" i="1" smtClean="0">
                                <a:latin typeface="Cambria Math" panose="02040503050406030204" pitchFamily="18" charset="0"/>
                                <a:cs typeface="Times New Roman" panose="02020603050405020304" pitchFamily="18" charset="0"/>
                              </a:rPr>
                            </m:ctrlPr>
                          </m:sSubPr>
                          <m:e>
                            <m:r>
                              <a:rPr lang="en-US" sz="2000" b="0" i="1" smtClean="0">
                                <a:latin typeface="Cambria Math" panose="02040503050406030204" pitchFamily="18" charset="0"/>
                                <a:cs typeface="Times New Roman" panose="02020603050405020304" pitchFamily="18" charset="0"/>
                              </a:rPr>
                              <m:t>𝑣</m:t>
                            </m:r>
                          </m:e>
                          <m:sub>
                            <m:r>
                              <a:rPr lang="en-US" sz="2000" b="0" i="1" smtClean="0">
                                <a:latin typeface="Cambria Math" panose="02040503050406030204" pitchFamily="18" charset="0"/>
                                <a:cs typeface="Times New Roman" panose="02020603050405020304" pitchFamily="18" charset="0"/>
                              </a:rPr>
                              <m:t>𝑖</m:t>
                            </m:r>
                            <m:r>
                              <a:rPr lang="en-US" sz="2000" b="0" i="1" smtClean="0">
                                <a:latin typeface="Cambria Math" panose="02040503050406030204" pitchFamily="18" charset="0"/>
                                <a:cs typeface="Times New Roman" panose="02020603050405020304" pitchFamily="18" charset="0"/>
                              </a:rPr>
                              <m:t>,1</m:t>
                            </m:r>
                          </m:sub>
                        </m:sSub>
                        <m:r>
                          <a:rPr lang="en-US" sz="2000" b="0" i="1" smtClean="0">
                            <a:latin typeface="Cambria Math" panose="02040503050406030204" pitchFamily="18" charset="0"/>
                            <a:cs typeface="Times New Roman" panose="02020603050405020304" pitchFamily="18" charset="0"/>
                          </a:rPr>
                          <m:t>,</m:t>
                        </m:r>
                        <m:sSub>
                          <m:sSubPr>
                            <m:ctrlPr>
                              <a:rPr lang="en-US" sz="2000" i="1">
                                <a:latin typeface="Cambria Math" panose="02040503050406030204" pitchFamily="18" charset="0"/>
                                <a:cs typeface="Times New Roman" panose="02020603050405020304" pitchFamily="18" charset="0"/>
                              </a:rPr>
                            </m:ctrlPr>
                          </m:sSubPr>
                          <m:e>
                            <m:r>
                              <a:rPr lang="en-US" sz="2000" i="1">
                                <a:latin typeface="Cambria Math" panose="02040503050406030204" pitchFamily="18" charset="0"/>
                                <a:cs typeface="Times New Roman" panose="02020603050405020304" pitchFamily="18" charset="0"/>
                              </a:rPr>
                              <m:t>𝑣</m:t>
                            </m:r>
                          </m:e>
                          <m:sub>
                            <m:r>
                              <a:rPr lang="en-US" sz="2000" i="1">
                                <a:latin typeface="Cambria Math" panose="02040503050406030204" pitchFamily="18" charset="0"/>
                                <a:cs typeface="Times New Roman" panose="02020603050405020304" pitchFamily="18" charset="0"/>
                              </a:rPr>
                              <m:t>𝑖</m:t>
                            </m:r>
                            <m:r>
                              <a:rPr lang="en-US" sz="2000" i="1">
                                <a:latin typeface="Cambria Math" panose="02040503050406030204" pitchFamily="18" charset="0"/>
                                <a:cs typeface="Times New Roman" panose="02020603050405020304" pitchFamily="18" charset="0"/>
                              </a:rPr>
                              <m:t>,2</m:t>
                            </m:r>
                          </m:sub>
                        </m:sSub>
                        <m:r>
                          <a:rPr lang="en-US" sz="2000" b="0" i="1" smtClean="0">
                            <a:latin typeface="Cambria Math" panose="02040503050406030204" pitchFamily="18" charset="0"/>
                            <a:cs typeface="Times New Roman" panose="02020603050405020304" pitchFamily="18" charset="0"/>
                          </a:rPr>
                          <m:t>,…,</m:t>
                        </m:r>
                        <m:sSub>
                          <m:sSubPr>
                            <m:ctrlPr>
                              <a:rPr lang="en-US" sz="2000" i="1">
                                <a:latin typeface="Cambria Math" panose="02040503050406030204" pitchFamily="18" charset="0"/>
                                <a:cs typeface="Times New Roman" panose="02020603050405020304" pitchFamily="18" charset="0"/>
                              </a:rPr>
                            </m:ctrlPr>
                          </m:sSubPr>
                          <m:e>
                            <m:r>
                              <a:rPr lang="en-US" sz="2000" i="1">
                                <a:latin typeface="Cambria Math" panose="02040503050406030204" pitchFamily="18" charset="0"/>
                                <a:cs typeface="Times New Roman" panose="02020603050405020304" pitchFamily="18" charset="0"/>
                              </a:rPr>
                              <m:t>𝑣</m:t>
                            </m:r>
                          </m:e>
                          <m:sub>
                            <m:r>
                              <a:rPr lang="en-US" sz="2000" i="1">
                                <a:latin typeface="Cambria Math" panose="02040503050406030204" pitchFamily="18" charset="0"/>
                                <a:cs typeface="Times New Roman" panose="02020603050405020304" pitchFamily="18" charset="0"/>
                              </a:rPr>
                              <m:t>𝑖</m:t>
                            </m:r>
                            <m:r>
                              <a:rPr lang="en-US" sz="2000" i="1">
                                <a:latin typeface="Cambria Math" panose="02040503050406030204" pitchFamily="18" charset="0"/>
                                <a:cs typeface="Times New Roman" panose="02020603050405020304" pitchFamily="18" charset="0"/>
                              </a:rPr>
                              <m:t>,</m:t>
                            </m:r>
                            <m:r>
                              <a:rPr lang="en-US" sz="2000" b="0" i="1" smtClean="0">
                                <a:latin typeface="Cambria Math" panose="02040503050406030204" pitchFamily="18" charset="0"/>
                                <a:cs typeface="Times New Roman" panose="02020603050405020304" pitchFamily="18" charset="0"/>
                              </a:rPr>
                              <m:t>𝑛</m:t>
                            </m:r>
                          </m:sub>
                        </m:sSub>
                      </m:e>
                    </m:d>
                    <m:r>
                      <a:rPr lang="en-US" sz="2000" b="0" i="1" smtClean="0">
                        <a:latin typeface="Cambria Math" panose="02040503050406030204" pitchFamily="18" charset="0"/>
                        <a:cs typeface="Times New Roman" panose="02020603050405020304" pitchFamily="18" charset="0"/>
                        <a:sym typeface="Symbol" panose="05050102010706020507" pitchFamily="18" charset="2"/>
                      </a:rPr>
                      <m:t></m:t>
                    </m:r>
                  </m:oMath>
                </a14:m>
                <a:r>
                  <a:rPr lang="en-US" sz="2000" dirty="0">
                    <a:latin typeface="Times New Roman" panose="02020603050405020304" pitchFamily="18" charset="0"/>
                    <a:cs typeface="Times New Roman" panose="02020603050405020304" pitchFamily="18" charset="0"/>
                  </a:rPr>
                  <a:t> </a:t>
                </a:r>
                <a14:m>
                  <m:oMath xmlns:m="http://schemas.openxmlformats.org/officeDocument/2006/math">
                    <m:sSup>
                      <m:sSupPr>
                        <m:ctrlPr>
                          <a:rPr lang="en-US" sz="2000" i="1" dirty="0" smtClean="0">
                            <a:latin typeface="Cambria Math" panose="02040503050406030204" pitchFamily="18" charset="0"/>
                            <a:cs typeface="Times New Roman" panose="02020603050405020304" pitchFamily="18" charset="0"/>
                          </a:rPr>
                        </m:ctrlPr>
                      </m:sSupPr>
                      <m:e>
                        <m:r>
                          <a:rPr lang="en-US" sz="2000" b="0" i="1" dirty="0" smtClean="0">
                            <a:latin typeface="Cambria Math" panose="02040503050406030204" pitchFamily="18" charset="0"/>
                            <a:cs typeface="Times New Roman" panose="02020603050405020304" pitchFamily="18" charset="0"/>
                          </a:rPr>
                          <m:t>𝑅</m:t>
                        </m:r>
                      </m:e>
                      <m:sup>
                        <m:r>
                          <a:rPr lang="en-US" sz="2000" b="0" i="1" dirty="0" smtClean="0">
                            <a:latin typeface="Cambria Math" panose="02040503050406030204" pitchFamily="18" charset="0"/>
                            <a:cs typeface="Times New Roman" panose="02020603050405020304" pitchFamily="18" charset="0"/>
                          </a:rPr>
                          <m:t>𝑚</m:t>
                        </m:r>
                        <m:r>
                          <a:rPr lang="en-US" sz="2000" b="0" i="1" dirty="0" smtClean="0">
                            <a:latin typeface="Cambria Math" panose="02040503050406030204" pitchFamily="18" charset="0"/>
                            <a:cs typeface="Times New Roman" panose="02020603050405020304" pitchFamily="18" charset="0"/>
                          </a:rPr>
                          <m:t> ∗ </m:t>
                        </m:r>
                        <m:sSub>
                          <m:sSubPr>
                            <m:ctrlPr>
                              <a:rPr lang="en-US" sz="2000" b="0" i="1" dirty="0" smtClean="0">
                                <a:latin typeface="Cambria Math" panose="02040503050406030204" pitchFamily="18" charset="0"/>
                                <a:cs typeface="Times New Roman" panose="02020603050405020304" pitchFamily="18" charset="0"/>
                              </a:rPr>
                            </m:ctrlPr>
                          </m:sSubPr>
                          <m:e>
                            <m:r>
                              <a:rPr lang="en-US" sz="2000" b="0" i="1" dirty="0" smtClean="0">
                                <a:latin typeface="Cambria Math" panose="02040503050406030204" pitchFamily="18" charset="0"/>
                                <a:cs typeface="Times New Roman" panose="02020603050405020304" pitchFamily="18" charset="0"/>
                              </a:rPr>
                              <m:t>𝑛</m:t>
                            </m:r>
                          </m:e>
                          <m:sub>
                            <m:r>
                              <a:rPr lang="en-US" sz="2000" b="0" i="1" dirty="0" smtClean="0">
                                <a:latin typeface="Cambria Math" panose="02040503050406030204" pitchFamily="18" charset="0"/>
                                <a:cs typeface="Times New Roman" panose="02020603050405020304" pitchFamily="18" charset="0"/>
                              </a:rPr>
                              <m:t>𝑖</m:t>
                            </m:r>
                          </m:sub>
                        </m:sSub>
                      </m:sup>
                    </m:sSup>
                  </m:oMath>
                </a14:m>
                <a:r>
                  <a:rPr lang="en-US" sz="2000" dirty="0">
                    <a:latin typeface="Times New Roman" panose="02020603050405020304" pitchFamily="18" charset="0"/>
                    <a:cs typeface="Times New Roman" panose="02020603050405020304" pitchFamily="18" charset="0"/>
                  </a:rPr>
                  <a:t> </a:t>
                </a:r>
              </a:p>
              <a:p>
                <a:pPr marL="0" indent="0">
                  <a:buNone/>
                </a:pPr>
                <a:r>
                  <a:rPr lang="en-US" sz="2000" dirty="0">
                    <a:latin typeface="Times New Roman" panose="02020603050405020304" pitchFamily="18" charset="0"/>
                    <a:cs typeface="Times New Roman" panose="02020603050405020304" pitchFamily="18" charset="0"/>
                  </a:rPr>
                  <a:t>	</a:t>
                </a:r>
                <a14:m>
                  <m:oMath xmlns:m="http://schemas.openxmlformats.org/officeDocument/2006/math">
                    <m:r>
                      <a:rPr lang="en-US" sz="2000" b="0" i="1" smtClean="0">
                        <a:latin typeface="Cambria Math" panose="02040503050406030204" pitchFamily="18" charset="0"/>
                        <a:cs typeface="Times New Roman" panose="02020603050405020304" pitchFamily="18" charset="0"/>
                      </a:rPr>
                      <m:t>𝐴</m:t>
                    </m:r>
                    <m:r>
                      <a:rPr lang="en-US" sz="2000" i="1">
                        <a:latin typeface="Cambria Math" panose="02040503050406030204" pitchFamily="18" charset="0"/>
                        <a:cs typeface="Times New Roman" panose="02020603050405020304" pitchFamily="18" charset="0"/>
                      </a:rPr>
                      <m:t>=</m:t>
                    </m:r>
                    <m:d>
                      <m:dPr>
                        <m:begChr m:val="["/>
                        <m:endChr m:val="]"/>
                        <m:ctrlPr>
                          <a:rPr lang="en-US" sz="2000" i="1">
                            <a:latin typeface="Cambria Math" panose="02040503050406030204" pitchFamily="18" charset="0"/>
                            <a:cs typeface="Times New Roman" panose="02020603050405020304" pitchFamily="18" charset="0"/>
                          </a:rPr>
                        </m:ctrlPr>
                      </m:dPr>
                      <m:e>
                        <m:sSub>
                          <m:sSubPr>
                            <m:ctrlPr>
                              <a:rPr lang="en-US" sz="2000" i="1">
                                <a:latin typeface="Cambria Math" panose="02040503050406030204" pitchFamily="18" charset="0"/>
                                <a:cs typeface="Times New Roman" panose="02020603050405020304" pitchFamily="18" charset="0"/>
                              </a:rPr>
                            </m:ctrlPr>
                          </m:sSubPr>
                          <m:e>
                            <m:r>
                              <a:rPr lang="en-US" sz="2000" i="1">
                                <a:latin typeface="Cambria Math" panose="02040503050406030204" pitchFamily="18" charset="0"/>
                                <a:cs typeface="Times New Roman" panose="02020603050405020304" pitchFamily="18" charset="0"/>
                              </a:rPr>
                              <m:t>𝐴</m:t>
                            </m:r>
                          </m:e>
                          <m:sub>
                            <m:r>
                              <a:rPr lang="en-US" sz="2000" b="0" i="1" smtClean="0">
                                <a:latin typeface="Cambria Math" panose="02040503050406030204" pitchFamily="18" charset="0"/>
                                <a:cs typeface="Times New Roman" panose="02020603050405020304" pitchFamily="18" charset="0"/>
                              </a:rPr>
                              <m:t>1</m:t>
                            </m:r>
                          </m:sub>
                        </m:sSub>
                        <m:r>
                          <a:rPr lang="en-US" sz="2000" b="0" i="1" smtClean="0">
                            <a:latin typeface="Cambria Math" panose="02040503050406030204" pitchFamily="18" charset="0"/>
                            <a:cs typeface="Times New Roman" panose="02020603050405020304" pitchFamily="18" charset="0"/>
                          </a:rPr>
                          <m:t>,</m:t>
                        </m:r>
                        <m:sSub>
                          <m:sSubPr>
                            <m:ctrlPr>
                              <a:rPr lang="en-US" sz="2000" i="1">
                                <a:latin typeface="Cambria Math" panose="02040503050406030204" pitchFamily="18" charset="0"/>
                                <a:cs typeface="Times New Roman" panose="02020603050405020304" pitchFamily="18" charset="0"/>
                              </a:rPr>
                            </m:ctrlPr>
                          </m:sSubPr>
                          <m:e>
                            <m:r>
                              <a:rPr lang="en-US" sz="2000" i="1">
                                <a:latin typeface="Cambria Math" panose="02040503050406030204" pitchFamily="18" charset="0"/>
                                <a:cs typeface="Times New Roman" panose="02020603050405020304" pitchFamily="18" charset="0"/>
                              </a:rPr>
                              <m:t>𝐴</m:t>
                            </m:r>
                          </m:e>
                          <m:sub>
                            <m:r>
                              <a:rPr lang="en-US" sz="2000" i="1">
                                <a:latin typeface="Cambria Math" panose="02040503050406030204" pitchFamily="18" charset="0"/>
                                <a:cs typeface="Times New Roman" panose="02020603050405020304" pitchFamily="18" charset="0"/>
                              </a:rPr>
                              <m:t>1</m:t>
                            </m:r>
                          </m:sub>
                        </m:sSub>
                        <m:r>
                          <a:rPr lang="en-US" sz="2000" i="1">
                            <a:latin typeface="Cambria Math" panose="02040503050406030204" pitchFamily="18" charset="0"/>
                            <a:cs typeface="Times New Roman" panose="02020603050405020304" pitchFamily="18" charset="0"/>
                          </a:rPr>
                          <m:t>,</m:t>
                        </m:r>
                        <m:sSub>
                          <m:sSubPr>
                            <m:ctrlPr>
                              <a:rPr lang="en-US" sz="2000" i="1">
                                <a:latin typeface="Cambria Math" panose="02040503050406030204" pitchFamily="18" charset="0"/>
                                <a:cs typeface="Times New Roman" panose="02020603050405020304" pitchFamily="18" charset="0"/>
                              </a:rPr>
                            </m:ctrlPr>
                          </m:sSubPr>
                          <m:e>
                            <m:r>
                              <a:rPr lang="en-US" sz="2000" b="0" i="1" smtClean="0">
                                <a:latin typeface="Cambria Math" panose="02040503050406030204" pitchFamily="18" charset="0"/>
                                <a:cs typeface="Times New Roman" panose="02020603050405020304" pitchFamily="18" charset="0"/>
                              </a:rPr>
                              <m:t>…,</m:t>
                            </m:r>
                            <m:r>
                              <a:rPr lang="en-US" sz="2000" i="1">
                                <a:latin typeface="Cambria Math" panose="02040503050406030204" pitchFamily="18" charset="0"/>
                                <a:cs typeface="Times New Roman" panose="02020603050405020304" pitchFamily="18" charset="0"/>
                              </a:rPr>
                              <m:t>𝐴</m:t>
                            </m:r>
                          </m:e>
                          <m:sub>
                            <m:r>
                              <a:rPr lang="en-US" sz="2000" b="0" i="1" smtClean="0">
                                <a:latin typeface="Cambria Math" panose="02040503050406030204" pitchFamily="18" charset="0"/>
                                <a:cs typeface="Times New Roman" panose="02020603050405020304" pitchFamily="18" charset="0"/>
                              </a:rPr>
                              <m:t>𝑘</m:t>
                            </m:r>
                          </m:sub>
                        </m:sSub>
                      </m:e>
                    </m:d>
                  </m:oMath>
                </a14:m>
                <a:r>
                  <a:rPr lang="en-US" sz="2000" dirty="0">
                    <a:latin typeface="Times New Roman" panose="02020603050405020304" pitchFamily="18" charset="0"/>
                    <a:cs typeface="Times New Roman" panose="02020603050405020304" pitchFamily="18" charset="0"/>
                  </a:rPr>
                  <a:t> </a:t>
                </a:r>
              </a:p>
              <a:p>
                <a:r>
                  <a:rPr lang="en-US" sz="2400" dirty="0" err="1">
                    <a:latin typeface="Times New Roman" panose="02020603050405020304" pitchFamily="18" charset="0"/>
                    <a:cs typeface="Times New Roman" panose="02020603050405020304" pitchFamily="18" charset="0"/>
                  </a:rPr>
                  <a:t>Mỗi</a:t>
                </a:r>
                <a:r>
                  <a:rPr lang="en-US" sz="2400" dirty="0">
                    <a:latin typeface="Times New Roman" panose="02020603050405020304" pitchFamily="18" charset="0"/>
                    <a:cs typeface="Times New Roman" panose="02020603050405020304" pitchFamily="18" charset="0"/>
                  </a:rPr>
                  <a:t> vector v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xám</a:t>
                </a:r>
                <a:r>
                  <a:rPr lang="en-US" sz="2400" dirty="0">
                    <a:latin typeface="Times New Roman" panose="02020603050405020304" pitchFamily="18" charset="0"/>
                    <a:cs typeface="Times New Roman" panose="02020603050405020304" pitchFamily="18" charset="0"/>
                  </a:rPr>
                  <a:t> </a:t>
                </a:r>
                <a14:m>
                  <m:oMath xmlns:m="http://schemas.openxmlformats.org/officeDocument/2006/math">
                    <m:r>
                      <a:rPr lang="en-US" sz="2400" b="0" i="1" smtClean="0">
                        <a:latin typeface="Cambria Math" panose="02040503050406030204" pitchFamily="18" charset="0"/>
                        <a:cs typeface="Times New Roman" panose="02020603050405020304" pitchFamily="18" charset="0"/>
                      </a:rPr>
                      <m:t>𝑣</m:t>
                    </m:r>
                    <m:r>
                      <a:rPr lang="en-US" sz="2400" i="1">
                        <a:latin typeface="Cambria Math" panose="02040503050406030204" pitchFamily="18" charset="0"/>
                        <a:cs typeface="Times New Roman" panose="02020603050405020304" pitchFamily="18" charset="0"/>
                        <a:sym typeface="Symbol" panose="05050102010706020507" pitchFamily="18" charset="2"/>
                      </a:rPr>
                      <m:t></m:t>
                    </m:r>
                    <m:sSup>
                      <m:sSupPr>
                        <m:ctrlPr>
                          <a:rPr lang="en-US" sz="2400" i="1" dirty="0">
                            <a:latin typeface="Cambria Math" panose="02040503050406030204" pitchFamily="18" charset="0"/>
                            <a:cs typeface="Times New Roman" panose="02020603050405020304" pitchFamily="18" charset="0"/>
                          </a:rPr>
                        </m:ctrlPr>
                      </m:sSupPr>
                      <m:e>
                        <m:r>
                          <a:rPr lang="en-US" sz="2400" i="1" dirty="0">
                            <a:latin typeface="Cambria Math" panose="02040503050406030204" pitchFamily="18" charset="0"/>
                            <a:cs typeface="Times New Roman" panose="02020603050405020304" pitchFamily="18" charset="0"/>
                          </a:rPr>
                          <m:t>𝑅</m:t>
                        </m:r>
                      </m:e>
                      <m:sup>
                        <m:r>
                          <a:rPr lang="en-US" sz="2400" i="1" dirty="0">
                            <a:latin typeface="Cambria Math" panose="02040503050406030204" pitchFamily="18" charset="0"/>
                            <a:cs typeface="Times New Roman" panose="02020603050405020304" pitchFamily="18" charset="0"/>
                          </a:rPr>
                          <m:t>𝑚</m:t>
                        </m:r>
                      </m:sup>
                    </m:sSup>
                  </m:oMath>
                </a14:m>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mỗi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cột</a:t>
                </a:r>
                <a:r>
                  <a:rPr lang="en-US" sz="24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2400" i="1">
                            <a:latin typeface="Cambria Math" panose="02040503050406030204" pitchFamily="18" charset="0"/>
                            <a:cs typeface="Times New Roman" panose="02020603050405020304" pitchFamily="18" charset="0"/>
                          </a:rPr>
                        </m:ctrlPr>
                      </m:sSubPr>
                      <m:e>
                        <m:r>
                          <a:rPr lang="en-US" sz="2400" i="1">
                            <a:latin typeface="Cambria Math" panose="02040503050406030204" pitchFamily="18" charset="0"/>
                            <a:cs typeface="Times New Roman" panose="02020603050405020304" pitchFamily="18" charset="0"/>
                          </a:rPr>
                          <m:t>𝐴</m:t>
                        </m:r>
                      </m:e>
                      <m:sub>
                        <m:r>
                          <a:rPr lang="en-US" sz="2400" i="1">
                            <a:latin typeface="Cambria Math" panose="02040503050406030204" pitchFamily="18" charset="0"/>
                            <a:cs typeface="Times New Roman" panose="02020603050405020304" pitchFamily="18" charset="0"/>
                          </a:rPr>
                          <m:t>𝑖</m:t>
                        </m:r>
                      </m:sub>
                    </m:sSub>
                  </m:oMath>
                </a14:m>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được</a:t>
                </a:r>
                <a:r>
                  <a:rPr lang="en-US" sz="2400" dirty="0">
                    <a:latin typeface="Times New Roman" panose="02020603050405020304" pitchFamily="18" charset="0"/>
                    <a:cs typeface="Times New Roman" panose="02020603050405020304" pitchFamily="18" charset="0"/>
                  </a:rPr>
                  <a:t> training </a:t>
                </a:r>
                <a:r>
                  <a:rPr lang="en-US" sz="2400" dirty="0" err="1">
                    <a:latin typeface="Times New Roman" panose="02020603050405020304" pitchFamily="18" charset="0"/>
                    <a:cs typeface="Times New Roman" panose="02020603050405020304" pitchFamily="18" charset="0"/>
                  </a:rPr>
                  <a:t>như</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đối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tượng</a:t>
                </a:r>
                <a:endParaRPr lang="en-US" sz="2400" dirty="0">
                  <a:latin typeface="Times New Roman" panose="02020603050405020304" pitchFamily="18" charset="0"/>
                  <a:cs typeface="Times New Roman" panose="02020603050405020304" pitchFamily="18" charset="0"/>
                </a:endParaRPr>
              </a:p>
              <a:p>
                <a:r>
                  <a:rPr lang="en-US" sz="2400" dirty="0" err="1">
                    <a:latin typeface="Times New Roman" panose="02020603050405020304" pitchFamily="18" charset="0"/>
                    <a:cs typeface="Times New Roman" panose="02020603050405020304" pitchFamily="18" charset="0"/>
                  </a:rPr>
                  <a:t>Chúng</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cần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định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test đ</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a </a:t>
                </a:r>
                <a:r>
                  <a:rPr lang="en-US" sz="2400" dirty="0" err="1">
                    <a:latin typeface="Times New Roman" panose="02020603050405020304" pitchFamily="18" charset="0"/>
                    <a:cs typeface="Times New Roman" panose="02020603050405020304" pitchFamily="18" charset="0"/>
                  </a:rPr>
                  <a:t>vào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thuộc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đối</a:t>
                </a:r>
                <a:r>
                  <a:rPr lang="en-US" sz="2400" dirty="0">
                    <a:latin typeface="Times New Roman" panose="02020603050405020304" pitchFamily="18" charset="0"/>
                    <a:cs typeface="Times New Roman" panose="02020603050405020304" pitchFamily="18" charset="0"/>
                  </a:rPr>
                  <a:t> t</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thuộc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lớp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tập</a:t>
                </a:r>
                <a:r>
                  <a:rPr lang="en-US" sz="2400" dirty="0">
                    <a:latin typeface="Times New Roman" panose="02020603050405020304" pitchFamily="18" charset="0"/>
                    <a:cs typeface="Times New Roman" panose="02020603050405020304" pitchFamily="18" charset="0"/>
                  </a:rPr>
                  <a:t> training.</a:t>
                </a:r>
              </a:p>
            </p:txBody>
          </p:sp>
        </mc:Choice>
        <mc:Fallback xmlns="">
          <p:sp>
            <p:nvSpPr>
              <p:cNvPr id="3" name="Content Placeholder 2">
                <a:extLst>
                  <a:ext uri="{FF2B5EF4-FFF2-40B4-BE49-F238E27FC236}">
                    <a16:creationId xmlns:a16="http://schemas.microsoft.com/office/drawing/2014/main" id="{DE29C1F6-36F5-4271-B29D-A5AAE913178E}"/>
                  </a:ext>
                </a:extLst>
              </p:cNvPr>
              <p:cNvSpPr>
                <a:spLocks noGrp="1" noRot="1" noChangeAspect="1" noMove="1" noResize="1" noEditPoints="1" noAdjustHandles="1" noChangeArrowheads="1" noChangeShapeType="1" noTextEdit="1"/>
              </p:cNvSpPr>
              <p:nvPr>
                <p:ph idx="1"/>
              </p:nvPr>
            </p:nvSpPr>
            <p:spPr>
              <a:blipFill>
                <a:blip r:embed="rId2"/>
                <a:stretch>
                  <a:fillRect l="-552" b="-166"/>
                </a:stretch>
              </a:blipFill>
            </p:spPr>
            <p:txBody>
              <a:bodyPr/>
              <a:lstStyle/>
              <a:p>
                <a:r>
                  <a:rPr lang="en-US">
                    <a:noFill/>
                  </a:rPr>
                  <a:t> </a:t>
                </a:r>
              </a:p>
            </p:txBody>
          </p:sp>
        </mc:Fallback>
      </mc:AlternateContent>
    </p:spTree>
    <p:extLst>
      <p:ext uri="{BB962C8B-B14F-4D97-AF65-F5344CB8AC3E}">
        <p14:creationId xmlns:p14="http://schemas.microsoft.com/office/powerpoint/2010/main" val="1366979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A89E7-EFF4-4C49-A250-834360C1E624}"/>
              </a:ext>
            </a:extLst>
          </p:cNvPr>
          <p:cNvSpPr>
            <a:spLocks noGrp="1"/>
          </p:cNvSpPr>
          <p:nvPr>
            <p:ph type="title"/>
          </p:nvPr>
        </p:nvSpPr>
        <p:spPr/>
        <p:txBody>
          <a:bodyPr anchor="ctr">
            <a:normAutofit/>
          </a:bodyPr>
          <a:lstStyle/>
          <a:p>
            <a:pPr marL="514350" indent="-514350">
              <a:buFont typeface="+mj-lt"/>
              <a:buAutoNum type="romanUcPeriod" startAt="4"/>
            </a:pPr>
            <a:r>
              <a:rPr lang="en-US" sz="2400" b="1" dirty="0">
                <a:latin typeface="Times New Roman" panose="02020603050405020304" pitchFamily="18" charset="0"/>
                <a:cs typeface="Times New Roman" panose="02020603050405020304" pitchFamily="18" charset="0"/>
              </a:rPr>
              <a:t>Ph</a:t>
            </a:r>
            <a:r>
              <a:rPr lang="vi-VN" sz="2400" b="1" dirty="0">
                <a:latin typeface="Times New Roman" panose="02020603050405020304" pitchFamily="18" charset="0"/>
                <a:cs typeface="Times New Roman" panose="02020603050405020304" pitchFamily="18" charset="0"/>
              </a:rPr>
              <a:t>ư</a:t>
            </a:r>
            <a:r>
              <a:rPr lang="en-US" sz="2400" b="1" dirty="0" err="1">
                <a:latin typeface="Times New Roman" panose="02020603050405020304" pitchFamily="18" charset="0"/>
                <a:cs typeface="Times New Roman" panose="02020603050405020304" pitchFamily="18" charset="0"/>
              </a:rPr>
              <a:t>ơng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pháp</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biểu</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diễn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a:t>
            </a:r>
            <a:r>
              <a:rPr lang="vi-VN" sz="2400" b="1" dirty="0">
                <a:latin typeface="Times New Roman" panose="02020603050405020304" pitchFamily="18" charset="0"/>
                <a:cs typeface="Times New Roman" panose="02020603050405020304" pitchFamily="18" charset="0"/>
              </a:rPr>
              <a:t>ư</a:t>
            </a:r>
            <a:r>
              <a:rPr lang="en-US" sz="2400" b="1" dirty="0">
                <a:latin typeface="Times New Roman" panose="02020603050405020304" pitchFamily="18" charset="0"/>
                <a:cs typeface="Times New Roman" panose="02020603050405020304" pitchFamily="18" charset="0"/>
              </a:rPr>
              <a:t>a </a:t>
            </a:r>
            <a:r>
              <a:rPr lang="en-US" sz="2400" b="1" dirty="0" err="1">
                <a:latin typeface="Times New Roman" panose="02020603050405020304" pitchFamily="18" charset="0"/>
                <a:cs typeface="Times New Roman" panose="02020603050405020304" pitchFamily="18" charset="0"/>
              </a:rPr>
              <a:t>trong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bài</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toán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nhận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dạng</a:t>
            </a:r>
            <a:endParaRPr lang="en-US" sz="2400"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D682449-7B9E-45E7-A303-0E07B08F3EEB}"/>
                  </a:ext>
                </a:extLst>
              </p:cNvPr>
              <p:cNvSpPr>
                <a:spLocks noGrp="1"/>
              </p:cNvSpPr>
              <p:nvPr>
                <p:ph idx="1"/>
              </p:nvPr>
            </p:nvSpPr>
            <p:spPr/>
            <p:txBody>
              <a:bodyPr>
                <a:noAutofit/>
              </a:bodyPr>
              <a:lstStyle/>
              <a:p>
                <a:endParaRPr lang="vi-VN" sz="2400" dirty="0">
                  <a:latin typeface="Times New Roman" panose="02020603050405020304" pitchFamily="18" charset="0"/>
                  <a:cs typeface="Times New Roman" panose="02020603050405020304" pitchFamily="18" charset="0"/>
                </a:endParaRPr>
              </a:p>
              <a:p>
                <a:r>
                  <a:rPr lang="en-US" sz="2400" dirty="0" err="1">
                    <a:latin typeface="Times New Roman" panose="02020603050405020304" pitchFamily="18" charset="0"/>
                    <a:cs typeface="Times New Roman" panose="02020603050405020304" pitchFamily="18" charset="0"/>
                  </a:rPr>
                  <a:t>Giả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sử</a:t>
                </a:r>
                <a:r>
                  <a:rPr lang="en-US" sz="2400" dirty="0">
                    <a:latin typeface="Times New Roman" panose="02020603050405020304" pitchFamily="18" charset="0"/>
                    <a:cs typeface="Times New Roman" panose="02020603050405020304" pitchFamily="18" charset="0"/>
                  </a:rPr>
                  <a:t> y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test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đối</a:t>
                </a:r>
                <a:r>
                  <a:rPr lang="en-US" sz="2400" dirty="0">
                    <a:latin typeface="Times New Roman" panose="02020603050405020304" pitchFamily="18" charset="0"/>
                    <a:cs typeface="Times New Roman" panose="02020603050405020304" pitchFamily="18" charset="0"/>
                  </a:rPr>
                  <a:t> t</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thứ</a:t>
                </a:r>
                <a:r>
                  <a:rPr lang="en-US" sz="2400" dirty="0">
                    <a:latin typeface="Times New Roman" panose="02020603050405020304" pitchFamily="18" charset="0"/>
                    <a:cs typeface="Times New Roman" panose="02020603050405020304" pitchFamily="18" charset="0"/>
                  </a:rPr>
                  <a:t> i: </a:t>
                </a:r>
              </a:p>
              <a:p>
                <a:pPr marL="457200" lvl="1" indent="0">
                  <a:buNone/>
                </a:pPr>
                <a:r>
                  <a:rPr lang="en-US" sz="2000" dirty="0">
                    <a:latin typeface="Times New Roman" panose="02020603050405020304" pitchFamily="18" charset="0"/>
                    <a:cs typeface="Times New Roman" panose="02020603050405020304" pitchFamily="18" charset="0"/>
                  </a:rPr>
                  <a:t>Ta có    							         y </a:t>
                </a:r>
                <a14:m>
                  <m:oMath xmlns:m="http://schemas.openxmlformats.org/officeDocument/2006/math">
                    <m:r>
                      <a:rPr lang="pt-BR" sz="2000" i="1" smtClean="0">
                        <a:latin typeface="Cambria Math" panose="02040503050406030204" pitchFamily="18" charset="0"/>
                        <a:cs typeface="Times New Roman" panose="02020603050405020304" pitchFamily="18" charset="0"/>
                      </a:rPr>
                      <m:t>=</m:t>
                    </m:r>
                    <m:nary>
                      <m:naryPr>
                        <m:chr m:val="∑"/>
                        <m:ctrlPr>
                          <a:rPr lang="pt-BR" sz="2000" i="1" smtClean="0">
                            <a:latin typeface="Cambria Math" panose="02040503050406030204" pitchFamily="18" charset="0"/>
                            <a:cs typeface="Times New Roman" panose="02020603050405020304" pitchFamily="18" charset="0"/>
                          </a:rPr>
                        </m:ctrlPr>
                      </m:naryPr>
                      <m:sub>
                        <m:r>
                          <m:rPr>
                            <m:brk m:alnAt="23"/>
                          </m:rPr>
                          <a:rPr lang="en-US" sz="2000" b="0" i="1" smtClean="0">
                            <a:latin typeface="Cambria Math" panose="02040503050406030204" pitchFamily="18" charset="0"/>
                            <a:cs typeface="Times New Roman" panose="02020603050405020304" pitchFamily="18" charset="0"/>
                          </a:rPr>
                          <m:t>𝑗</m:t>
                        </m:r>
                        <m:r>
                          <a:rPr lang="en-US" sz="2000" b="0" i="1" smtClean="0">
                            <a:latin typeface="Cambria Math" panose="02040503050406030204" pitchFamily="18" charset="0"/>
                            <a:cs typeface="Times New Roman" panose="02020603050405020304" pitchFamily="18" charset="0"/>
                          </a:rPr>
                          <m:t>=1</m:t>
                        </m:r>
                      </m:sub>
                      <m:sup>
                        <m:r>
                          <a:rPr lang="en-US" sz="2000" b="0" i="1" smtClean="0">
                            <a:latin typeface="Cambria Math" panose="02040503050406030204" pitchFamily="18" charset="0"/>
                            <a:cs typeface="Times New Roman" panose="02020603050405020304" pitchFamily="18" charset="0"/>
                          </a:rPr>
                          <m:t>𝑛</m:t>
                        </m:r>
                      </m:sup>
                      <m:e>
                        <m:sSub>
                          <m:sSubPr>
                            <m:ctrlPr>
                              <a:rPr lang="pt-BR" sz="2000" i="1" smtClean="0">
                                <a:latin typeface="Cambria Math" panose="02040503050406030204" pitchFamily="18" charset="0"/>
                                <a:cs typeface="Times New Roman" panose="02020603050405020304" pitchFamily="18" charset="0"/>
                              </a:rPr>
                            </m:ctrlPr>
                          </m:sSubPr>
                          <m:e>
                            <m:r>
                              <a:rPr lang="en-US" sz="2000" b="0" i="1" smtClean="0">
                                <a:latin typeface="Cambria Math" panose="02040503050406030204" pitchFamily="18" charset="0"/>
                                <a:cs typeface="Times New Roman" panose="02020603050405020304" pitchFamily="18" charset="0"/>
                              </a:rPr>
                              <m:t>𝑥</m:t>
                            </m:r>
                          </m:e>
                          <m:sub>
                            <m:r>
                              <a:rPr lang="en-US" sz="2000" b="0" i="1" smtClean="0">
                                <a:latin typeface="Cambria Math" panose="02040503050406030204" pitchFamily="18" charset="0"/>
                                <a:cs typeface="Times New Roman" panose="02020603050405020304" pitchFamily="18" charset="0"/>
                              </a:rPr>
                              <m:t>𝑖</m:t>
                            </m:r>
                            <m:r>
                              <a:rPr lang="en-US" sz="2000" b="0" i="1" smtClean="0">
                                <a:latin typeface="Cambria Math" panose="02040503050406030204" pitchFamily="18" charset="0"/>
                                <a:cs typeface="Times New Roman" panose="02020603050405020304" pitchFamily="18" charset="0"/>
                              </a:rPr>
                              <m:t>,</m:t>
                            </m:r>
                            <m:r>
                              <a:rPr lang="en-US" sz="2000" b="0" i="1" smtClean="0">
                                <a:latin typeface="Cambria Math" panose="02040503050406030204" pitchFamily="18" charset="0"/>
                                <a:cs typeface="Times New Roman" panose="02020603050405020304" pitchFamily="18" charset="0"/>
                              </a:rPr>
                              <m:t>𝑗</m:t>
                            </m:r>
                          </m:sub>
                        </m:sSub>
                        <m:r>
                          <a:rPr lang="en-US" sz="2000" b="0" i="1" smtClean="0">
                            <a:latin typeface="Cambria Math" panose="02040503050406030204" pitchFamily="18" charset="0"/>
                            <a:cs typeface="Times New Roman" panose="02020603050405020304" pitchFamily="18" charset="0"/>
                          </a:rPr>
                          <m:t> </m:t>
                        </m:r>
                        <m:sSub>
                          <m:sSubPr>
                            <m:ctrlPr>
                              <a:rPr lang="en-US" sz="2000" b="0" i="1" smtClean="0">
                                <a:latin typeface="Cambria Math" panose="02040503050406030204" pitchFamily="18" charset="0"/>
                                <a:cs typeface="Times New Roman" panose="02020603050405020304" pitchFamily="18" charset="0"/>
                              </a:rPr>
                            </m:ctrlPr>
                          </m:sSubPr>
                          <m:e>
                            <m:r>
                              <a:rPr lang="en-US" sz="2000" b="0" i="1" smtClean="0">
                                <a:latin typeface="Cambria Math" panose="02040503050406030204" pitchFamily="18" charset="0"/>
                                <a:cs typeface="Times New Roman" panose="02020603050405020304" pitchFamily="18" charset="0"/>
                              </a:rPr>
                              <m:t>𝑣</m:t>
                            </m:r>
                          </m:e>
                          <m:sub>
                            <m:r>
                              <a:rPr lang="en-US" sz="2000" b="0" i="1" smtClean="0">
                                <a:latin typeface="Cambria Math" panose="02040503050406030204" pitchFamily="18" charset="0"/>
                                <a:cs typeface="Times New Roman" panose="02020603050405020304" pitchFamily="18" charset="0"/>
                              </a:rPr>
                              <m:t>𝑖</m:t>
                            </m:r>
                            <m:r>
                              <a:rPr lang="en-US" sz="2000" b="0" i="1" smtClean="0">
                                <a:latin typeface="Cambria Math" panose="02040503050406030204" pitchFamily="18" charset="0"/>
                                <a:cs typeface="Times New Roman" panose="02020603050405020304" pitchFamily="18" charset="0"/>
                              </a:rPr>
                              <m:t>,</m:t>
                            </m:r>
                            <m:r>
                              <a:rPr lang="en-US" sz="2000" b="0" i="1" smtClean="0">
                                <a:latin typeface="Cambria Math" panose="02040503050406030204" pitchFamily="18" charset="0"/>
                                <a:cs typeface="Times New Roman" panose="02020603050405020304" pitchFamily="18" charset="0"/>
                              </a:rPr>
                              <m:t>𝑗</m:t>
                            </m:r>
                          </m:sub>
                        </m:sSub>
                        <m:r>
                          <a:rPr lang="en-US" sz="2000" b="0" i="1" smtClean="0">
                            <a:latin typeface="Cambria Math" panose="02040503050406030204" pitchFamily="18" charset="0"/>
                            <a:cs typeface="Times New Roman" panose="02020603050405020304" pitchFamily="18" charset="0"/>
                          </a:rPr>
                          <m:t>   </m:t>
                        </m:r>
                      </m:e>
                    </m:nary>
                    <m:r>
                      <a:rPr lang="en-US" sz="2000" b="0" i="1" smtClean="0">
                        <a:latin typeface="Cambria Math" panose="02040503050406030204" pitchFamily="18" charset="0"/>
                        <a:cs typeface="Times New Roman" panose="02020603050405020304" pitchFamily="18" charset="0"/>
                      </a:rPr>
                      <m:t> </m:t>
                    </m:r>
                  </m:oMath>
                </a14:m>
                <a:r>
                  <a:rPr lang="en-US" sz="2000" dirty="0">
                    <a:latin typeface="Times New Roman" panose="02020603050405020304" pitchFamily="18" charset="0"/>
                    <a:cs typeface="Times New Roman" panose="02020603050405020304" pitchFamily="18" charset="0"/>
                  </a:rPr>
                  <a:t>(1)</a:t>
                </a:r>
              </a:p>
              <a:p>
                <a:r>
                  <a:rPr lang="en-US" sz="2400" dirty="0">
                    <a:latin typeface="Times New Roman" panose="02020603050405020304" pitchFamily="18" charset="0"/>
                    <a:cs typeface="Times New Roman" panose="02020603050405020304" pitchFamily="18" charset="0"/>
                  </a:rPr>
                  <a:t>Do ta </a:t>
                </a:r>
                <a:r>
                  <a:rPr lang="en-US" sz="2400" dirty="0" err="1">
                    <a:latin typeface="Times New Roman" panose="02020603050405020304" pitchFamily="18" charset="0"/>
                    <a:cs typeface="Times New Roman" panose="02020603050405020304" pitchFamily="18" charset="0"/>
                  </a:rPr>
                  <a:t>ch</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a </a:t>
                </a:r>
                <a:r>
                  <a:rPr lang="en-US" sz="2400" dirty="0" err="1">
                    <a:latin typeface="Times New Roman" panose="02020603050405020304" pitchFamily="18" charset="0"/>
                    <a:cs typeface="Times New Roman" panose="02020603050405020304" pitchFamily="18" charset="0"/>
                  </a:rPr>
                  <a:t>biết</a:t>
                </a:r>
                <a:r>
                  <a:rPr lang="en-US" sz="2400" dirty="0">
                    <a:latin typeface="Times New Roman" panose="02020603050405020304" pitchFamily="18" charset="0"/>
                    <a:cs typeface="Times New Roman" panose="02020603050405020304" pitchFamily="18" charset="0"/>
                  </a:rPr>
                  <a:t> y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thuộc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lớp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nên</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cần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phải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từ</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điển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tìm</a:t>
                </a:r>
                <a:r>
                  <a:rPr lang="en-US" sz="2400" dirty="0">
                    <a:latin typeface="Times New Roman" panose="02020603050405020304" pitchFamily="18" charset="0"/>
                    <a:cs typeface="Times New Roman" panose="02020603050405020304" pitchFamily="18" charset="0"/>
                  </a:rPr>
                  <a:t> ra </a:t>
                </a:r>
                <a:r>
                  <a:rPr lang="en-US" sz="2400" dirty="0" err="1">
                    <a:latin typeface="Times New Roman" panose="02020603050405020304" pitchFamily="18" charset="0"/>
                    <a:cs typeface="Times New Roman" panose="02020603050405020304" pitchFamily="18" charset="0"/>
                  </a:rPr>
                  <a:t>lớp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y </a:t>
                </a:r>
                <a:r>
                  <a:rPr lang="en-US" sz="2400" dirty="0" err="1">
                    <a:latin typeface="Times New Roman" panose="02020603050405020304" pitchFamily="18" charset="0"/>
                    <a:cs typeface="Times New Roman" panose="02020603050405020304" pitchFamily="18" charset="0"/>
                  </a:rPr>
                  <a:t>thuộc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vào</a:t>
                </a:r>
                <a:r>
                  <a:rPr lang="en-US" sz="2400" dirty="0">
                    <a:latin typeface="Times New Roman" panose="02020603050405020304" pitchFamily="18" charset="0"/>
                    <a:cs typeface="Times New Roman" panose="02020603050405020304" pitchFamily="18" charset="0"/>
                  </a:rPr>
                  <a:t>:</a:t>
                </a:r>
              </a:p>
              <a:p>
                <a:pPr marL="457200" lvl="1" indent="0" algn="ctr">
                  <a:buNone/>
                </a:pPr>
                <a:r>
                  <a:rPr lang="en-US" sz="2000" dirty="0">
                    <a:latin typeface="Times New Roman" panose="02020603050405020304" pitchFamily="18" charset="0"/>
                    <a:cs typeface="Times New Roman" panose="02020603050405020304" pitchFamily="18" charset="0"/>
                  </a:rPr>
                  <a:t>y = </a:t>
                </a:r>
                <a14:m>
                  <m:oMath xmlns:m="http://schemas.openxmlformats.org/officeDocument/2006/math">
                    <m:r>
                      <a:rPr lang="en-US" sz="2000" i="1" smtClean="0">
                        <a:latin typeface="Cambria Math" panose="02040503050406030204" pitchFamily="18" charset="0"/>
                        <a:cs typeface="Times New Roman" panose="02020603050405020304" pitchFamily="18" charset="0"/>
                      </a:rPr>
                      <m:t>𝐴</m:t>
                    </m:r>
                    <m:r>
                      <a:rPr lang="en-US" sz="2000" b="0" i="1" smtClean="0">
                        <a:latin typeface="Cambria Math" panose="02040503050406030204" pitchFamily="18" charset="0"/>
                        <a:cs typeface="Times New Roman" panose="02020603050405020304" pitchFamily="18" charset="0"/>
                      </a:rPr>
                      <m:t> ∗</m:t>
                    </m:r>
                    <m:r>
                      <a:rPr lang="en-US" sz="2000" b="0" i="1" smtClean="0">
                        <a:latin typeface="Cambria Math" panose="02040503050406030204" pitchFamily="18" charset="0"/>
                        <a:cs typeface="Times New Roman" panose="02020603050405020304" pitchFamily="18" charset="0"/>
                      </a:rPr>
                      <m:t>𝑥</m:t>
                    </m:r>
                  </m:oMath>
                </a14:m>
                <a:r>
                  <a:rPr lang="en-US" sz="2000" dirty="0">
                    <a:latin typeface="Times New Roman" panose="02020603050405020304" pitchFamily="18" charset="0"/>
                    <a:cs typeface="Times New Roman" panose="02020603050405020304" pitchFamily="18" charset="0"/>
                  </a:rPr>
                  <a:t> 	(2)</a:t>
                </a:r>
              </a:p>
              <a:p>
                <a:pPr marL="457200" lvl="1" indent="0">
                  <a:buNone/>
                </a:pPr>
                <a:r>
                  <a:rPr lang="en-US" sz="2000" dirty="0" err="1">
                    <a:latin typeface="Times New Roman" panose="02020603050405020304" pitchFamily="18" charset="0"/>
                    <a:cs typeface="Times New Roman" panose="02020603050405020304" pitchFamily="18" charset="0"/>
                  </a:rPr>
                  <a:t>Bài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toán</a:t>
                </a:r>
                <a:r>
                  <a:rPr lang="en-US" sz="2000" dirty="0">
                    <a:latin typeface="Times New Roman" panose="02020603050405020304" pitchFamily="18" charset="0"/>
                    <a:cs typeface="Times New Roman" panose="02020603050405020304" pitchFamily="18" charset="0"/>
                  </a:rPr>
                  <a:t> (2) </a:t>
                </a:r>
                <a:r>
                  <a:rPr lang="en-US" sz="2000" dirty="0" err="1">
                    <a:latin typeface="Times New Roman" panose="02020603050405020304" pitchFamily="18" charset="0"/>
                    <a:cs typeface="Times New Roman" panose="02020603050405020304" pitchFamily="18" charset="0"/>
                  </a:rPr>
                  <a:t>trở</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thành</a:t>
                </a:r>
                <a:r>
                  <a:rPr lang="en-US" sz="2000" dirty="0">
                    <a:latin typeface="Times New Roman" panose="02020603050405020304" pitchFamily="18" charset="0"/>
                    <a:cs typeface="Times New Roman" panose="02020603050405020304" pitchFamily="18" charset="0"/>
                  </a:rPr>
                  <a:t>: y = </a:t>
                </a:r>
                <a14:m>
                  <m:oMath xmlns:m="http://schemas.openxmlformats.org/officeDocument/2006/math">
                    <m:nary>
                      <m:naryPr>
                        <m:chr m:val="∑"/>
                        <m:ctrlPr>
                          <a:rPr lang="en-US" sz="2000" i="1" smtClean="0">
                            <a:latin typeface="Cambria Math" panose="02040503050406030204" pitchFamily="18" charset="0"/>
                            <a:cs typeface="Times New Roman" panose="02020603050405020304" pitchFamily="18" charset="0"/>
                          </a:rPr>
                        </m:ctrlPr>
                      </m:naryPr>
                      <m:sub>
                        <m:r>
                          <m:rPr>
                            <m:brk m:alnAt="23"/>
                          </m:rPr>
                          <a:rPr lang="en-US" sz="2000" b="0" i="1" smtClean="0">
                            <a:latin typeface="Cambria Math" panose="02040503050406030204" pitchFamily="18" charset="0"/>
                            <a:cs typeface="Times New Roman" panose="02020603050405020304" pitchFamily="18" charset="0"/>
                          </a:rPr>
                          <m:t>𝑖</m:t>
                        </m:r>
                        <m:r>
                          <a:rPr lang="en-US" sz="2000" b="0" i="1" smtClean="0">
                            <a:latin typeface="Cambria Math" panose="02040503050406030204" pitchFamily="18" charset="0"/>
                            <a:cs typeface="Times New Roman" panose="02020603050405020304" pitchFamily="18" charset="0"/>
                          </a:rPr>
                          <m:t>=1,</m:t>
                        </m:r>
                        <m:r>
                          <a:rPr lang="en-US" sz="2000" b="0" i="1" smtClean="0">
                            <a:latin typeface="Cambria Math" panose="02040503050406030204" pitchFamily="18" charset="0"/>
                            <a:cs typeface="Times New Roman" panose="02020603050405020304" pitchFamily="18" charset="0"/>
                          </a:rPr>
                          <m:t>𝑗</m:t>
                        </m:r>
                        <m:r>
                          <a:rPr lang="en-US" sz="2000" b="0" i="1" smtClean="0">
                            <a:latin typeface="Cambria Math" panose="02040503050406030204" pitchFamily="18" charset="0"/>
                            <a:cs typeface="Times New Roman" panose="02020603050405020304" pitchFamily="18" charset="0"/>
                          </a:rPr>
                          <m:t>=1</m:t>
                        </m:r>
                      </m:sub>
                      <m:sup>
                        <m:r>
                          <a:rPr lang="en-US" sz="2000" b="0" i="1" smtClean="0">
                            <a:latin typeface="Cambria Math" panose="02040503050406030204" pitchFamily="18" charset="0"/>
                            <a:cs typeface="Times New Roman" panose="02020603050405020304" pitchFamily="18" charset="0"/>
                          </a:rPr>
                          <m:t>𝑘</m:t>
                        </m:r>
                        <m:r>
                          <a:rPr lang="en-US" sz="2000" b="0" i="1" smtClean="0">
                            <a:latin typeface="Cambria Math" panose="02040503050406030204" pitchFamily="18" charset="0"/>
                            <a:cs typeface="Times New Roman" panose="02020603050405020304" pitchFamily="18" charset="0"/>
                          </a:rPr>
                          <m:t>,</m:t>
                        </m:r>
                        <m:r>
                          <a:rPr lang="en-US" sz="2000" b="0" i="1" smtClean="0">
                            <a:latin typeface="Cambria Math" panose="02040503050406030204" pitchFamily="18" charset="0"/>
                            <a:cs typeface="Times New Roman" panose="02020603050405020304" pitchFamily="18" charset="0"/>
                          </a:rPr>
                          <m:t>𝑛</m:t>
                        </m:r>
                      </m:sup>
                      <m:e>
                        <m:sSub>
                          <m:sSubPr>
                            <m:ctrlPr>
                              <a:rPr lang="pt-BR" sz="2000" i="1">
                                <a:latin typeface="Cambria Math" panose="02040503050406030204" pitchFamily="18" charset="0"/>
                                <a:cs typeface="Times New Roman" panose="02020603050405020304" pitchFamily="18" charset="0"/>
                              </a:rPr>
                            </m:ctrlPr>
                          </m:sSubPr>
                          <m:e>
                            <m:r>
                              <a:rPr lang="en-US" sz="2000" i="1">
                                <a:latin typeface="Cambria Math" panose="02040503050406030204" pitchFamily="18" charset="0"/>
                                <a:cs typeface="Times New Roman" panose="02020603050405020304" pitchFamily="18" charset="0"/>
                              </a:rPr>
                              <m:t>𝑥</m:t>
                            </m:r>
                          </m:e>
                          <m:sub>
                            <m:r>
                              <a:rPr lang="en-US" sz="2000" b="0" i="1" smtClean="0">
                                <a:latin typeface="Cambria Math" panose="02040503050406030204" pitchFamily="18" charset="0"/>
                                <a:cs typeface="Times New Roman" panose="02020603050405020304" pitchFamily="18" charset="0"/>
                              </a:rPr>
                              <m:t>𝑖</m:t>
                            </m:r>
                            <m:r>
                              <a:rPr lang="en-US" sz="2000" i="1">
                                <a:latin typeface="Cambria Math" panose="02040503050406030204" pitchFamily="18" charset="0"/>
                                <a:cs typeface="Times New Roman" panose="02020603050405020304" pitchFamily="18" charset="0"/>
                              </a:rPr>
                              <m:t>,</m:t>
                            </m:r>
                            <m:r>
                              <a:rPr lang="en-US" sz="2000" i="1">
                                <a:latin typeface="Cambria Math" panose="02040503050406030204" pitchFamily="18" charset="0"/>
                                <a:cs typeface="Times New Roman" panose="02020603050405020304" pitchFamily="18" charset="0"/>
                              </a:rPr>
                              <m:t>𝑗</m:t>
                            </m:r>
                          </m:sub>
                        </m:sSub>
                        <m:r>
                          <a:rPr lang="en-US" sz="2000" i="1">
                            <a:latin typeface="Cambria Math" panose="02040503050406030204" pitchFamily="18" charset="0"/>
                            <a:cs typeface="Times New Roman" panose="02020603050405020304" pitchFamily="18" charset="0"/>
                          </a:rPr>
                          <m:t> </m:t>
                        </m:r>
                        <m:sSub>
                          <m:sSubPr>
                            <m:ctrlPr>
                              <a:rPr lang="en-US" sz="2000" i="1">
                                <a:latin typeface="Cambria Math" panose="02040503050406030204" pitchFamily="18" charset="0"/>
                                <a:cs typeface="Times New Roman" panose="02020603050405020304" pitchFamily="18" charset="0"/>
                              </a:rPr>
                            </m:ctrlPr>
                          </m:sSubPr>
                          <m:e>
                            <m:r>
                              <a:rPr lang="en-US" sz="2000" i="1">
                                <a:latin typeface="Cambria Math" panose="02040503050406030204" pitchFamily="18" charset="0"/>
                                <a:cs typeface="Times New Roman" panose="02020603050405020304" pitchFamily="18" charset="0"/>
                              </a:rPr>
                              <m:t>𝑣</m:t>
                            </m:r>
                          </m:e>
                          <m:sub>
                            <m:r>
                              <a:rPr lang="en-US" sz="2000" i="1">
                                <a:latin typeface="Cambria Math" panose="02040503050406030204" pitchFamily="18" charset="0"/>
                                <a:cs typeface="Times New Roman" panose="02020603050405020304" pitchFamily="18" charset="0"/>
                              </a:rPr>
                              <m:t>𝑖</m:t>
                            </m:r>
                            <m:r>
                              <a:rPr lang="en-US" sz="2000" i="1">
                                <a:latin typeface="Cambria Math" panose="02040503050406030204" pitchFamily="18" charset="0"/>
                                <a:cs typeface="Times New Roman" panose="02020603050405020304" pitchFamily="18" charset="0"/>
                              </a:rPr>
                              <m:t>,</m:t>
                            </m:r>
                            <m:r>
                              <a:rPr lang="en-US" sz="2000" i="1">
                                <a:latin typeface="Cambria Math" panose="02040503050406030204" pitchFamily="18" charset="0"/>
                                <a:cs typeface="Times New Roman" panose="02020603050405020304" pitchFamily="18" charset="0"/>
                              </a:rPr>
                              <m:t>𝑗</m:t>
                            </m:r>
                          </m:sub>
                        </m:sSub>
                      </m:e>
                    </m:nary>
                  </m:oMath>
                </a14:m>
                <a:endParaRPr lang="en-US" sz="2000" dirty="0">
                  <a:latin typeface="Times New Roman" panose="02020603050405020304" pitchFamily="18" charset="0"/>
                  <a:cs typeface="Times New Roman" panose="02020603050405020304" pitchFamily="18" charset="0"/>
                </a:endParaRPr>
              </a:p>
              <a:p>
                <a:pPr marL="457200" lvl="1" indent="0">
                  <a:buNone/>
                </a:pPr>
                <a:r>
                  <a:rPr lang="en-US" sz="2000" dirty="0">
                    <a:latin typeface="Times New Roman" panose="02020603050405020304" pitchFamily="18" charset="0"/>
                    <a:cs typeface="Times New Roman" panose="02020603050405020304" pitchFamily="18" charset="0"/>
                  </a:rPr>
                  <a:t>		      Do y </a:t>
                </a:r>
                <a14:m>
                  <m:oMath xmlns:m="http://schemas.openxmlformats.org/officeDocument/2006/math">
                    <m:r>
                      <a:rPr lang="en-US" sz="2000" i="1">
                        <a:latin typeface="Cambria Math" panose="02040503050406030204" pitchFamily="18" charset="0"/>
                        <a:cs typeface="Times New Roman" panose="02020603050405020304" pitchFamily="18" charset="0"/>
                        <a:sym typeface="Symbol" panose="05050102010706020507" pitchFamily="18" charset="2"/>
                      </a:rPr>
                      <m:t></m:t>
                    </m:r>
                  </m:oMath>
                </a14:m>
                <a:r>
                  <a:rPr lang="en-US" sz="20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2000" i="1" dirty="0" smtClean="0">
                            <a:latin typeface="Cambria Math" panose="02040503050406030204" pitchFamily="18" charset="0"/>
                            <a:cs typeface="Times New Roman" panose="02020603050405020304" pitchFamily="18" charset="0"/>
                          </a:rPr>
                        </m:ctrlPr>
                      </m:sSubPr>
                      <m:e>
                        <m:r>
                          <a:rPr lang="en-US" sz="2000" b="0" i="1" dirty="0" smtClean="0">
                            <a:latin typeface="Cambria Math" panose="02040503050406030204" pitchFamily="18" charset="0"/>
                            <a:cs typeface="Times New Roman" panose="02020603050405020304" pitchFamily="18" charset="0"/>
                          </a:rPr>
                          <m:t>𝐿</m:t>
                        </m:r>
                      </m:e>
                      <m:sub>
                        <m:r>
                          <a:rPr lang="en-US" sz="2000" b="0" i="1" dirty="0" smtClean="0">
                            <a:latin typeface="Cambria Math" panose="02040503050406030204" pitchFamily="18" charset="0"/>
                            <a:cs typeface="Times New Roman" panose="02020603050405020304" pitchFamily="18" charset="0"/>
                          </a:rPr>
                          <m:t>𝑖</m:t>
                        </m:r>
                      </m:sub>
                    </m:sSub>
                  </m:oMath>
                </a14:m>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nên</a:t>
                </a:r>
                <a14:m>
                  <m:oMath xmlns:m="http://schemas.openxmlformats.org/officeDocument/2006/math">
                    <m:sSub>
                      <m:sSubPr>
                        <m:ctrlPr>
                          <a:rPr lang="pt-BR" sz="2000" i="1">
                            <a:latin typeface="Cambria Math" panose="02040503050406030204" pitchFamily="18" charset="0"/>
                            <a:cs typeface="Times New Roman" panose="02020603050405020304" pitchFamily="18" charset="0"/>
                          </a:rPr>
                        </m:ctrlPr>
                      </m:sSubPr>
                      <m:e>
                        <m:r>
                          <a:rPr lang="en-US" sz="2000" b="0" i="1" smtClean="0">
                            <a:latin typeface="Cambria Math" panose="02040503050406030204" pitchFamily="18" charset="0"/>
                            <a:cs typeface="Times New Roman" panose="02020603050405020304" pitchFamily="18" charset="0"/>
                          </a:rPr>
                          <m:t> </m:t>
                        </m:r>
                        <m:r>
                          <a:rPr lang="en-US" sz="2000" i="1">
                            <a:latin typeface="Cambria Math" panose="02040503050406030204" pitchFamily="18" charset="0"/>
                            <a:cs typeface="Times New Roman" panose="02020603050405020304" pitchFamily="18" charset="0"/>
                          </a:rPr>
                          <m:t>𝑥</m:t>
                        </m:r>
                      </m:e>
                      <m:sub>
                        <m:r>
                          <a:rPr lang="en-US" sz="2000" b="0" i="1" smtClean="0">
                            <a:latin typeface="Cambria Math" panose="02040503050406030204" pitchFamily="18" charset="0"/>
                            <a:cs typeface="Times New Roman" panose="02020603050405020304" pitchFamily="18" charset="0"/>
                          </a:rPr>
                          <m:t>𝑚</m:t>
                        </m:r>
                        <m:r>
                          <a:rPr lang="en-US" sz="2000" i="1">
                            <a:latin typeface="Cambria Math" panose="02040503050406030204" pitchFamily="18" charset="0"/>
                            <a:cs typeface="Times New Roman" panose="02020603050405020304" pitchFamily="18" charset="0"/>
                          </a:rPr>
                          <m:t>,</m:t>
                        </m:r>
                        <m:r>
                          <a:rPr lang="en-US" sz="2000" i="1">
                            <a:latin typeface="Cambria Math" panose="02040503050406030204" pitchFamily="18" charset="0"/>
                            <a:cs typeface="Times New Roman" panose="02020603050405020304" pitchFamily="18" charset="0"/>
                          </a:rPr>
                          <m:t>𝑗</m:t>
                        </m:r>
                      </m:sub>
                    </m:sSub>
                    <m:r>
                      <a:rPr lang="en-US" sz="2000" b="0" i="1" smtClean="0">
                        <a:latin typeface="Cambria Math" panose="02040503050406030204" pitchFamily="18" charset="0"/>
                        <a:cs typeface="Times New Roman" panose="02020603050405020304" pitchFamily="18" charset="0"/>
                      </a:rPr>
                      <m:t> </m:t>
                    </m:r>
                    <m:r>
                      <a:rPr lang="en-US" sz="2000" i="1" dirty="0" smtClean="0">
                        <a:latin typeface="Cambria Math" panose="02040503050406030204" pitchFamily="18" charset="0"/>
                        <a:ea typeface="Cambria Math" panose="02040503050406030204" pitchFamily="18" charset="0"/>
                        <a:cs typeface="Times New Roman" panose="02020603050405020304" pitchFamily="18" charset="0"/>
                      </a:rPr>
                      <m:t>≠</m:t>
                    </m:r>
                    <m:r>
                      <a:rPr lang="en-US" sz="2000" b="0" i="1" dirty="0" smtClean="0">
                        <a:latin typeface="Cambria Math" panose="02040503050406030204" pitchFamily="18" charset="0"/>
                        <a:ea typeface="Cambria Math" panose="02040503050406030204" pitchFamily="18" charset="0"/>
                        <a:cs typeface="Times New Roman" panose="02020603050405020304" pitchFamily="18" charset="0"/>
                      </a:rPr>
                      <m:t>0  </m:t>
                    </m:r>
                  </m:oMath>
                </a14:m>
                <a:r>
                  <a:rPr lang="en-US" sz="2000" dirty="0" err="1">
                    <a:latin typeface="Times New Roman" panose="02020603050405020304" pitchFamily="18" charset="0"/>
                    <a:cs typeface="Times New Roman" panose="02020603050405020304" pitchFamily="18" charset="0"/>
                  </a:rPr>
                  <a:t>với</a:t>
                </a:r>
                <a:r>
                  <a:rPr lang="en-US" sz="2000" dirty="0">
                    <a:latin typeface="Times New Roman" panose="02020603050405020304" pitchFamily="18" charset="0"/>
                    <a:cs typeface="Times New Roman" panose="02020603050405020304" pitchFamily="18" charset="0"/>
                  </a:rPr>
                  <a:t> m = </a:t>
                </a:r>
                <a:r>
                  <a:rPr lang="en-US" sz="2000" dirty="0" err="1">
                    <a:latin typeface="Times New Roman" panose="02020603050405020304" pitchFamily="18" charset="0"/>
                    <a:cs typeface="Times New Roman" panose="02020603050405020304" pitchFamily="18" charset="0"/>
                  </a:rPr>
                  <a:t>i</a:t>
                </a:r>
                <a:endParaRPr lang="en-US" sz="2000" dirty="0">
                  <a:latin typeface="Times New Roman" panose="02020603050405020304" pitchFamily="18" charset="0"/>
                  <a:cs typeface="Times New Roman" panose="02020603050405020304" pitchFamily="18" charset="0"/>
                </a:endParaRPr>
              </a:p>
              <a:p>
                <a:pPr marL="457200" lvl="1" indent="0">
                  <a:buNone/>
                </a:pPr>
                <a:r>
                  <a:rPr lang="en-US" sz="2000" dirty="0">
                    <a:latin typeface="Times New Roman" panose="02020603050405020304" pitchFamily="18" charset="0"/>
                    <a:cs typeface="Times New Roman" panose="02020603050405020304" pitchFamily="18" charset="0"/>
                  </a:rPr>
                  <a:t>				</a:t>
                </a:r>
                <a:r>
                  <a:rPr lang="pt-BR" sz="200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pt-BR" sz="2000" i="1">
                            <a:latin typeface="Cambria Math" panose="02040503050406030204" pitchFamily="18" charset="0"/>
                            <a:cs typeface="Times New Roman" panose="02020603050405020304" pitchFamily="18" charset="0"/>
                          </a:rPr>
                        </m:ctrlPr>
                      </m:sSubPr>
                      <m:e>
                        <m:r>
                          <a:rPr lang="en-US" sz="2000" i="1">
                            <a:latin typeface="Cambria Math" panose="02040503050406030204" pitchFamily="18" charset="0"/>
                            <a:cs typeface="Times New Roman" panose="02020603050405020304" pitchFamily="18" charset="0"/>
                          </a:rPr>
                          <m:t>𝑥</m:t>
                        </m:r>
                      </m:e>
                      <m:sub>
                        <m:r>
                          <a:rPr lang="en-US" sz="2000" i="1">
                            <a:latin typeface="Cambria Math" panose="02040503050406030204" pitchFamily="18" charset="0"/>
                            <a:cs typeface="Times New Roman" panose="02020603050405020304" pitchFamily="18" charset="0"/>
                          </a:rPr>
                          <m:t>𝑚</m:t>
                        </m:r>
                        <m:r>
                          <a:rPr lang="en-US" sz="2000" i="1">
                            <a:latin typeface="Cambria Math" panose="02040503050406030204" pitchFamily="18" charset="0"/>
                            <a:cs typeface="Times New Roman" panose="02020603050405020304" pitchFamily="18" charset="0"/>
                          </a:rPr>
                          <m:t>,</m:t>
                        </m:r>
                        <m:r>
                          <a:rPr lang="en-US" sz="2000" i="1">
                            <a:latin typeface="Cambria Math" panose="02040503050406030204" pitchFamily="18" charset="0"/>
                            <a:cs typeface="Times New Roman" panose="02020603050405020304" pitchFamily="18" charset="0"/>
                          </a:rPr>
                          <m:t>𝑗</m:t>
                        </m:r>
                      </m:sub>
                    </m:sSub>
                    <m:r>
                      <a:rPr lang="en-US" sz="2000" b="0" i="1" smtClean="0">
                        <a:latin typeface="Cambria Math" panose="02040503050406030204" pitchFamily="18" charset="0"/>
                        <a:cs typeface="Times New Roman" panose="02020603050405020304" pitchFamily="18" charset="0"/>
                      </a:rPr>
                      <m:t>=</m:t>
                    </m:r>
                    <m:r>
                      <a:rPr lang="en-US" sz="2000" i="1" dirty="0">
                        <a:latin typeface="Cambria Math" panose="02040503050406030204" pitchFamily="18" charset="0"/>
                        <a:ea typeface="Cambria Math" panose="02040503050406030204" pitchFamily="18" charset="0"/>
                        <a:cs typeface="Times New Roman" panose="02020603050405020304" pitchFamily="18" charset="0"/>
                      </a:rPr>
                      <m:t>0 </m:t>
                    </m:r>
                  </m:oMath>
                </a14:m>
                <a:r>
                  <a:rPr lang="en-US" sz="2000" dirty="0">
                    <a:latin typeface="Times New Roman" panose="02020603050405020304" pitchFamily="18" charset="0"/>
                    <a:cs typeface="Times New Roman" panose="02020603050405020304" pitchFamily="18" charset="0"/>
                  </a:rPr>
                  <a:t>với m </a:t>
                </a:r>
                <a14:m>
                  <m:oMath xmlns:m="http://schemas.openxmlformats.org/officeDocument/2006/math">
                    <m:r>
                      <a:rPr lang="en-US" sz="2000" i="1" dirty="0">
                        <a:latin typeface="Cambria Math" panose="02040503050406030204" pitchFamily="18" charset="0"/>
                        <a:ea typeface="Cambria Math" panose="02040503050406030204" pitchFamily="18" charset="0"/>
                        <a:cs typeface="Times New Roman" panose="02020603050405020304" pitchFamily="18" charset="0"/>
                      </a:rPr>
                      <m:t>≠</m:t>
                    </m:r>
                  </m:oMath>
                </a14:m>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i</a:t>
                </a:r>
                <a:r>
                  <a:rPr lang="en-US" sz="2000" dirty="0">
                    <a:latin typeface="Times New Roman" panose="02020603050405020304" pitchFamily="18" charset="0"/>
                    <a:cs typeface="Times New Roman" panose="02020603050405020304" pitchFamily="18" charset="0"/>
                  </a:rPr>
                  <a:t> </a:t>
                </a:r>
              </a:p>
              <a:p>
                <a:pPr marL="457200" lvl="1" indent="0">
                  <a:buNone/>
                </a:pPr>
                <a14:m>
                  <m:oMath xmlns:m="http://schemas.openxmlformats.org/officeDocument/2006/math">
                    <m:r>
                      <a:rPr lang="en-US" sz="2000" b="0" i="1" smtClean="0">
                        <a:latin typeface="Cambria Math" panose="02040503050406030204" pitchFamily="18" charset="0"/>
                        <a:cs typeface="Times New Roman" panose="02020603050405020304" pitchFamily="18" charset="0"/>
                      </a:rPr>
                      <m:t>𝑥</m:t>
                    </m:r>
                    <m:r>
                      <a:rPr lang="en-US" sz="2000" b="0" i="1" smtClean="0">
                        <a:latin typeface="Cambria Math" panose="02040503050406030204" pitchFamily="18" charset="0"/>
                        <a:cs typeface="Times New Roman" panose="02020603050405020304" pitchFamily="18" charset="0"/>
                      </a:rPr>
                      <m:t> </m:t>
                    </m:r>
                  </m:oMath>
                </a14:m>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vector </a:t>
                </a:r>
                <a:r>
                  <a:rPr lang="en-US" sz="2000" dirty="0" err="1">
                    <a:latin typeface="Times New Roman" panose="02020603050405020304" pitchFamily="18" charset="0"/>
                    <a:cs typeface="Times New Roman" panose="02020603050405020304" pitchFamily="18" charset="0"/>
                  </a:rPr>
                  <a:t>thưa</a:t>
                </a:r>
                <a:r>
                  <a:rPr lang="en-US" sz="2000" dirty="0">
                    <a:latin typeface="Times New Roman" panose="02020603050405020304" pitchFamily="18" charset="0"/>
                    <a:cs typeface="Times New Roman" panose="02020603050405020304" pitchFamily="18" charset="0"/>
                  </a:rPr>
                  <a:t>.</a:t>
                </a:r>
              </a:p>
              <a:p>
                <a:pPr marL="0" indent="0">
                  <a:buNone/>
                </a:pPr>
                <a:r>
                  <a:rPr lang="en-US" sz="2400" dirty="0">
                    <a:latin typeface="Times New Roman" panose="02020603050405020304" pitchFamily="18" charset="0"/>
                    <a:cs typeface="Times New Roman" panose="02020603050405020304" pitchFamily="18" charset="0"/>
                  </a:rPr>
                  <a:t>    </a:t>
                </a:r>
              </a:p>
            </p:txBody>
          </p:sp>
        </mc:Choice>
        <mc:Fallback xmlns="">
          <p:sp>
            <p:nvSpPr>
              <p:cNvPr id="3" name="Content Placeholder 2">
                <a:extLst>
                  <a:ext uri="{FF2B5EF4-FFF2-40B4-BE49-F238E27FC236}">
                    <a16:creationId xmlns:a16="http://schemas.microsoft.com/office/drawing/2014/main" id="{9D682449-7B9E-45E7-A303-0E07B08F3EEB}"/>
                  </a:ext>
                </a:extLst>
              </p:cNvPr>
              <p:cNvSpPr>
                <a:spLocks noGrp="1" noRot="1" noChangeAspect="1" noMove="1" noResize="1" noEditPoints="1" noAdjustHandles="1" noChangeArrowheads="1" noChangeShapeType="1" noTextEdit="1"/>
              </p:cNvSpPr>
              <p:nvPr>
                <p:ph idx="1"/>
              </p:nvPr>
            </p:nvSpPr>
            <p:spPr>
              <a:blipFill>
                <a:blip r:embed="rId2"/>
                <a:stretch>
                  <a:fillRect l="-552" t="-8292" b="-10116"/>
                </a:stretch>
              </a:blipFill>
            </p:spPr>
            <p:txBody>
              <a:bodyPr/>
              <a:lstStyle/>
              <a:p>
                <a:r>
                  <a:rPr lang="en-US">
                    <a:noFill/>
                  </a:rPr>
                  <a:t> </a:t>
                </a:r>
              </a:p>
            </p:txBody>
          </p:sp>
        </mc:Fallback>
      </mc:AlternateContent>
    </p:spTree>
    <p:extLst>
      <p:ext uri="{BB962C8B-B14F-4D97-AF65-F5344CB8AC3E}">
        <p14:creationId xmlns:p14="http://schemas.microsoft.com/office/powerpoint/2010/main" val="4282219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2D182-9F56-4534-80D0-99062C23A3BE}"/>
              </a:ext>
            </a:extLst>
          </p:cNvPr>
          <p:cNvSpPr>
            <a:spLocks noGrp="1"/>
          </p:cNvSpPr>
          <p:nvPr>
            <p:ph type="title"/>
          </p:nvPr>
        </p:nvSpPr>
        <p:spPr/>
        <p:txBody>
          <a:bodyPr anchor="ctr">
            <a:normAutofit/>
          </a:bodyPr>
          <a:lstStyle/>
          <a:p>
            <a:pPr marL="514350" indent="-514350">
              <a:buFont typeface="+mj-lt"/>
              <a:buAutoNum type="romanUcPeriod" startAt="4"/>
            </a:pPr>
            <a:r>
              <a:rPr lang="en-US" sz="2400" b="1" dirty="0">
                <a:latin typeface="Times New Roman" panose="02020603050405020304" pitchFamily="18" charset="0"/>
                <a:cs typeface="Times New Roman" panose="02020603050405020304" pitchFamily="18" charset="0"/>
              </a:rPr>
              <a:t>Ph</a:t>
            </a:r>
            <a:r>
              <a:rPr lang="vi-VN" sz="2400" b="1" dirty="0">
                <a:latin typeface="Times New Roman" panose="02020603050405020304" pitchFamily="18" charset="0"/>
                <a:cs typeface="Times New Roman" panose="02020603050405020304" pitchFamily="18" charset="0"/>
              </a:rPr>
              <a:t>ư</a:t>
            </a:r>
            <a:r>
              <a:rPr lang="en-US" sz="2400" b="1" dirty="0" err="1">
                <a:latin typeface="Times New Roman" panose="02020603050405020304" pitchFamily="18" charset="0"/>
                <a:cs typeface="Times New Roman" panose="02020603050405020304" pitchFamily="18" charset="0"/>
              </a:rPr>
              <a:t>ơng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pháp</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biểu</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diễn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a:t>
            </a:r>
            <a:r>
              <a:rPr lang="vi-VN" sz="2400" b="1" dirty="0">
                <a:latin typeface="Times New Roman" panose="02020603050405020304" pitchFamily="18" charset="0"/>
                <a:cs typeface="Times New Roman" panose="02020603050405020304" pitchFamily="18" charset="0"/>
              </a:rPr>
              <a:t>ư</a:t>
            </a:r>
            <a:r>
              <a:rPr lang="en-US" sz="2400" b="1" dirty="0">
                <a:latin typeface="Times New Roman" panose="02020603050405020304" pitchFamily="18" charset="0"/>
                <a:cs typeface="Times New Roman" panose="02020603050405020304" pitchFamily="18" charset="0"/>
              </a:rPr>
              <a:t>a </a:t>
            </a:r>
            <a:r>
              <a:rPr lang="en-US" sz="2400" b="1" dirty="0" err="1">
                <a:latin typeface="Times New Roman" panose="02020603050405020304" pitchFamily="18" charset="0"/>
                <a:cs typeface="Times New Roman" panose="02020603050405020304" pitchFamily="18" charset="0"/>
              </a:rPr>
              <a:t>trong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bài</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toán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nhận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dạng</a:t>
            </a:r>
            <a:endParaRPr lang="en-US" sz="2400"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2529B8A-CBB9-4EE8-BFED-5D0C9D5B3019}"/>
                  </a:ext>
                </a:extLst>
              </p:cNvPr>
              <p:cNvSpPr>
                <a:spLocks noGrp="1"/>
              </p:cNvSpPr>
              <p:nvPr>
                <p:ph idx="1"/>
              </p:nvPr>
            </p:nvSpPr>
            <p:spPr/>
            <p:txBody>
              <a:bodyPr/>
              <a:lstStyle/>
              <a:p>
                <a:r>
                  <a:rPr lang="en-US" sz="2400" dirty="0">
                    <a:latin typeface="Times New Roman" panose="02020603050405020304" pitchFamily="18" charset="0"/>
                    <a:cs typeface="Times New Roman" panose="02020603050405020304" pitchFamily="18" charset="0"/>
                  </a:rPr>
                  <a:t>Ta có </a:t>
                </a:r>
                <a:r>
                  <a:rPr lang="en-US" sz="2400" dirty="0" err="1">
                    <a:latin typeface="Times New Roman" panose="02020603050405020304" pitchFamily="18" charset="0"/>
                    <a:cs typeface="Times New Roman" panose="02020603050405020304" pitchFamily="18" charset="0"/>
                  </a:rPr>
                  <a:t>bài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tương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đương</a:t>
                </a:r>
                <a:r>
                  <a:rPr lang="en-US" sz="2400" dirty="0">
                    <a:latin typeface="Times New Roman" panose="02020603050405020304" pitchFamily="18" charset="0"/>
                    <a:cs typeface="Times New Roman" panose="02020603050405020304" pitchFamily="18" charset="0"/>
                  </a:rPr>
                  <a:t>:</a:t>
                </a:r>
              </a:p>
              <a:p>
                <a:pPr marL="457200" lvl="1" indent="0">
                  <a:buNone/>
                </a:pPr>
                <a14:m>
                  <m:oMath xmlns:m="http://schemas.openxmlformats.org/officeDocument/2006/math">
                    <m:func>
                      <m:funcPr>
                        <m:ctrlPr>
                          <a:rPr lang="en-US" sz="2000" i="1">
                            <a:latin typeface="Cambria Math" panose="02040503050406030204" pitchFamily="18" charset="0"/>
                            <a:cs typeface="Times New Roman" panose="02020603050405020304" pitchFamily="18" charset="0"/>
                          </a:rPr>
                        </m:ctrlPr>
                      </m:funcPr>
                      <m:fName>
                        <m:r>
                          <m:rPr>
                            <m:sty m:val="p"/>
                          </m:rPr>
                          <a:rPr lang="en-US" sz="2000" i="0">
                            <a:latin typeface="Cambria Math" panose="02040503050406030204" pitchFamily="18" charset="0"/>
                            <a:cs typeface="Times New Roman" panose="02020603050405020304" pitchFamily="18" charset="0"/>
                          </a:rPr>
                          <m:t>min</m:t>
                        </m:r>
                      </m:fName>
                      <m:e>
                        <m:sSub>
                          <m:sSubPr>
                            <m:ctrlPr>
                              <a:rPr lang="en-US" sz="2000" i="1">
                                <a:latin typeface="Cambria Math" panose="02040503050406030204" pitchFamily="18" charset="0"/>
                                <a:cs typeface="Times New Roman" panose="02020603050405020304" pitchFamily="18" charset="0"/>
                              </a:rPr>
                            </m:ctrlPr>
                          </m:sSubPr>
                          <m:e>
                            <m:r>
                              <a:rPr lang="en-US" sz="2000" i="0">
                                <a:latin typeface="Cambria Math" panose="02040503050406030204" pitchFamily="18" charset="0"/>
                                <a:cs typeface="Times New Roman" panose="02020603050405020304" pitchFamily="18" charset="0"/>
                              </a:rPr>
                              <m:t>||</m:t>
                            </m:r>
                            <m:r>
                              <m:rPr>
                                <m:sty m:val="p"/>
                              </m:rPr>
                              <a:rPr lang="en-US" sz="2000" b="0" i="0" smtClean="0">
                                <a:latin typeface="Cambria Math" panose="02040503050406030204" pitchFamily="18" charset="0"/>
                                <a:cs typeface="Times New Roman" panose="02020603050405020304" pitchFamily="18" charset="0"/>
                              </a:rPr>
                              <m:t>x</m:t>
                            </m:r>
                            <m:r>
                              <a:rPr lang="en-US" sz="2000" i="0">
                                <a:latin typeface="Cambria Math" panose="02040503050406030204" pitchFamily="18" charset="0"/>
                                <a:cs typeface="Times New Roman" panose="02020603050405020304" pitchFamily="18" charset="0"/>
                              </a:rPr>
                              <m:t>||</m:t>
                            </m:r>
                          </m:e>
                          <m:sub>
                            <m:r>
                              <a:rPr lang="en-US" sz="2000" i="0" smtClean="0">
                                <a:latin typeface="Cambria Math" panose="02040503050406030204" pitchFamily="18" charset="0"/>
                                <a:cs typeface="Times New Roman" panose="02020603050405020304" pitchFamily="18" charset="0"/>
                              </a:rPr>
                              <m:t>0</m:t>
                            </m:r>
                          </m:sub>
                        </m:sSub>
                      </m:e>
                    </m:func>
                    <m:r>
                      <a:rPr lang="en-US" sz="2000" i="0">
                        <a:latin typeface="Cambria Math" panose="02040503050406030204" pitchFamily="18" charset="0"/>
                        <a:cs typeface="Times New Roman" panose="02020603050405020304" pitchFamily="18" charset="0"/>
                      </a:rPr>
                      <m:t>, ||</m:t>
                    </m:r>
                    <m:r>
                      <m:rPr>
                        <m:sty m:val="p"/>
                      </m:rPr>
                      <a:rPr lang="en-US" sz="2000" i="0">
                        <a:latin typeface="Cambria Math" panose="02040503050406030204" pitchFamily="18" charset="0"/>
                        <a:cs typeface="Times New Roman" panose="02020603050405020304" pitchFamily="18" charset="0"/>
                      </a:rPr>
                      <m:t>y</m:t>
                    </m:r>
                    <m:r>
                      <a:rPr lang="en-US" sz="2000" i="0">
                        <a:latin typeface="Cambria Math" panose="02040503050406030204" pitchFamily="18" charset="0"/>
                        <a:cs typeface="Times New Roman" panose="02020603050405020304" pitchFamily="18" charset="0"/>
                      </a:rPr>
                      <m:t> −</m:t>
                    </m:r>
                    <m:r>
                      <m:rPr>
                        <m:sty m:val="p"/>
                      </m:rPr>
                      <a:rPr lang="en-US" sz="2000" i="0">
                        <a:latin typeface="Cambria Math" panose="02040503050406030204" pitchFamily="18" charset="0"/>
                        <a:cs typeface="Times New Roman" panose="02020603050405020304" pitchFamily="18" charset="0"/>
                      </a:rPr>
                      <m:t>A</m:t>
                    </m:r>
                    <m:r>
                      <a:rPr lang="en-US" sz="2000" i="0">
                        <a:latin typeface="Cambria Math" panose="02040503050406030204" pitchFamily="18" charset="0"/>
                        <a:cs typeface="Times New Roman" panose="02020603050405020304" pitchFamily="18" charset="0"/>
                      </a:rPr>
                      <m:t> ∗</m:t>
                    </m:r>
                    <m:r>
                      <m:rPr>
                        <m:sty m:val="p"/>
                      </m:rPr>
                      <a:rPr lang="en-US" sz="2000" b="0" i="0" smtClean="0">
                        <a:latin typeface="Cambria Math" panose="02040503050406030204" pitchFamily="18" charset="0"/>
                        <a:cs typeface="Times New Roman" panose="02020603050405020304" pitchFamily="18" charset="0"/>
                      </a:rPr>
                      <m:t>x</m:t>
                    </m:r>
                    <m:r>
                      <a:rPr lang="en-US" sz="2000" i="0">
                        <a:latin typeface="Cambria Math" panose="02040503050406030204" pitchFamily="18" charset="0"/>
                        <a:cs typeface="Times New Roman" panose="02020603050405020304" pitchFamily="18" charset="0"/>
                      </a:rPr>
                      <m:t>||</m:t>
                    </m:r>
                  </m:oMath>
                </a14:m>
                <a:r>
                  <a:rPr lang="en-US" sz="2000" dirty="0">
                    <a:latin typeface="Times New Roman" panose="02020603050405020304" pitchFamily="18" charset="0"/>
                    <a:cs typeface="Times New Roman" panose="02020603050405020304" pitchFamily="18" charset="0"/>
                  </a:rPr>
                  <a:t> &lt; </a:t>
                </a:r>
                <a14:m>
                  <m:oMath xmlns:m="http://schemas.openxmlformats.org/officeDocument/2006/math">
                    <m:r>
                      <m:rPr>
                        <m:sty m:val="p"/>
                      </m:rPr>
                      <a:rPr lang="en-US" sz="2000" i="0">
                        <a:latin typeface="Cambria Math" panose="02040503050406030204" pitchFamily="18" charset="0"/>
                        <a:ea typeface="Cambria Math" panose="02040503050406030204" pitchFamily="18" charset="0"/>
                        <a:cs typeface="Times New Roman" panose="02020603050405020304" pitchFamily="18" charset="0"/>
                      </a:rPr>
                      <m:t>ε</m:t>
                    </m:r>
                  </m:oMath>
                </a14:m>
                <a:r>
                  <a:rPr lang="en-US" sz="2000" dirty="0">
                    <a:latin typeface="Times New Roman" panose="02020603050405020304" pitchFamily="18" charset="0"/>
                    <a:cs typeface="Times New Roman" panose="02020603050405020304" pitchFamily="18" charset="0"/>
                  </a:rPr>
                  <a:t> (3)</a:t>
                </a:r>
              </a:p>
              <a:p>
                <a:pPr marL="457200" lvl="1" indent="0">
                  <a:buNone/>
                </a:pPr>
                <a:r>
                  <a:rPr lang="en-US" sz="2400" dirty="0" err="1">
                    <a:latin typeface="Times New Roman" panose="02020603050405020304" pitchFamily="18" charset="0"/>
                    <a:cs typeface="Times New Roman" panose="02020603050405020304" pitchFamily="18" charset="0"/>
                  </a:rPr>
                  <a:t>Bài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(3)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NP-hard</a:t>
                </a:r>
                <a14:m>
                  <m:oMath xmlns:m="http://schemas.openxmlformats.org/officeDocument/2006/math">
                    <m:r>
                      <a:rPr lang="en-US" sz="2400" b="0" i="0" smtClean="0">
                        <a:latin typeface="Cambria Math" panose="02040503050406030204" pitchFamily="18" charset="0"/>
                        <a:cs typeface="Times New Roman" panose="02020603050405020304" pitchFamily="18" charset="0"/>
                      </a:rPr>
                      <m:t>.</m:t>
                    </m:r>
                  </m:oMath>
                </a14:m>
                <a:endParaRPr lang="en-US" sz="2400" dirty="0">
                  <a:latin typeface="Times New Roman" panose="02020603050405020304" pitchFamily="18" charset="0"/>
                  <a:cs typeface="Times New Roman" panose="02020603050405020304" pitchFamily="18" charset="0"/>
                </a:endParaRPr>
              </a:p>
              <a:p>
                <a:pPr marL="457200" lvl="1" indent="0">
                  <a:buNone/>
                </a:pP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số</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tiếp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giải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này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đ</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a </a:t>
                </a:r>
                <a:r>
                  <a:rPr lang="en-US" sz="2400" dirty="0" err="1">
                    <a:latin typeface="Times New Roman" panose="02020603050405020304" pitchFamily="18" charset="0"/>
                    <a:cs typeface="Times New Roman" panose="02020603050405020304" pitchFamily="18" charset="0"/>
                  </a:rPr>
                  <a:t>về</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xấp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xỉ</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a:t>
                </a:r>
              </a:p>
              <a:p>
                <a:pPr marL="0" indent="0">
                  <a:buNone/>
                </a:pPr>
                <a:r>
                  <a:rPr lang="en-US" sz="2400" dirty="0">
                    <a:latin typeface="Times New Roman" panose="02020603050405020304" pitchFamily="18" charset="0"/>
                    <a:cs typeface="Times New Roman" panose="02020603050405020304" pitchFamily="18" charset="0"/>
                  </a:rPr>
                  <a:t>       </a:t>
                </a:r>
                <a14:m>
                  <m:oMath xmlns:m="http://schemas.openxmlformats.org/officeDocument/2006/math">
                    <m:func>
                      <m:funcPr>
                        <m:ctrlPr>
                          <a:rPr lang="en-US" sz="2000" i="1">
                            <a:latin typeface="Cambria Math" panose="02040503050406030204" pitchFamily="18" charset="0"/>
                            <a:cs typeface="Times New Roman" panose="02020603050405020304" pitchFamily="18" charset="0"/>
                          </a:rPr>
                        </m:ctrlPr>
                      </m:funcPr>
                      <m:fName>
                        <m:r>
                          <m:rPr>
                            <m:sty m:val="p"/>
                          </m:rPr>
                          <a:rPr lang="en-US" sz="2000" b="0" i="0">
                            <a:latin typeface="Cambria Math" panose="02040503050406030204" pitchFamily="18" charset="0"/>
                            <a:cs typeface="Times New Roman" panose="02020603050405020304" pitchFamily="18" charset="0"/>
                          </a:rPr>
                          <m:t>min</m:t>
                        </m:r>
                      </m:fName>
                      <m:e>
                        <m:sSub>
                          <m:sSubPr>
                            <m:ctrlPr>
                              <a:rPr lang="en-US" sz="2000" i="1">
                                <a:latin typeface="Cambria Math" panose="02040503050406030204" pitchFamily="18" charset="0"/>
                                <a:cs typeface="Times New Roman" panose="02020603050405020304" pitchFamily="18" charset="0"/>
                              </a:rPr>
                            </m:ctrlPr>
                          </m:sSubPr>
                          <m:e>
                            <m:r>
                              <a:rPr lang="en-US" sz="2000" b="0" i="0">
                                <a:latin typeface="Cambria Math" panose="02040503050406030204" pitchFamily="18" charset="0"/>
                                <a:cs typeface="Times New Roman" panose="02020603050405020304" pitchFamily="18" charset="0"/>
                              </a:rPr>
                              <m:t>||</m:t>
                            </m:r>
                            <m:r>
                              <m:rPr>
                                <m:sty m:val="p"/>
                              </m:rPr>
                              <a:rPr lang="en-US" sz="2000" b="0" i="0">
                                <a:latin typeface="Cambria Math" panose="02040503050406030204" pitchFamily="18" charset="0"/>
                                <a:cs typeface="Times New Roman" panose="02020603050405020304" pitchFamily="18" charset="0"/>
                              </a:rPr>
                              <m:t>x</m:t>
                            </m:r>
                            <m:r>
                              <a:rPr lang="en-US" sz="2000" b="0" i="0">
                                <a:latin typeface="Cambria Math" panose="02040503050406030204" pitchFamily="18" charset="0"/>
                                <a:cs typeface="Times New Roman" panose="02020603050405020304" pitchFamily="18" charset="0"/>
                              </a:rPr>
                              <m:t>||</m:t>
                            </m:r>
                          </m:e>
                          <m:sub>
                            <m:r>
                              <a:rPr lang="en-US" sz="2000" b="0" i="0">
                                <a:latin typeface="Cambria Math" panose="02040503050406030204" pitchFamily="18" charset="0"/>
                                <a:cs typeface="Times New Roman" panose="02020603050405020304" pitchFamily="18" charset="0"/>
                              </a:rPr>
                              <m:t>1</m:t>
                            </m:r>
                          </m:sub>
                        </m:sSub>
                      </m:e>
                    </m:func>
                    <m:r>
                      <a:rPr lang="en-US" sz="2000" b="0" i="0">
                        <a:latin typeface="Cambria Math" panose="02040503050406030204" pitchFamily="18" charset="0"/>
                        <a:cs typeface="Times New Roman" panose="02020603050405020304" pitchFamily="18" charset="0"/>
                      </a:rPr>
                      <m:t>, ||</m:t>
                    </m:r>
                    <m:r>
                      <m:rPr>
                        <m:sty m:val="p"/>
                      </m:rPr>
                      <a:rPr lang="en-US" sz="2000" b="0" i="0">
                        <a:latin typeface="Cambria Math" panose="02040503050406030204" pitchFamily="18" charset="0"/>
                        <a:cs typeface="Times New Roman" panose="02020603050405020304" pitchFamily="18" charset="0"/>
                      </a:rPr>
                      <m:t>y</m:t>
                    </m:r>
                    <m:r>
                      <a:rPr lang="en-US" sz="2000" b="0" i="0">
                        <a:latin typeface="Cambria Math" panose="02040503050406030204" pitchFamily="18" charset="0"/>
                        <a:cs typeface="Times New Roman" panose="02020603050405020304" pitchFamily="18" charset="0"/>
                      </a:rPr>
                      <m:t> −</m:t>
                    </m:r>
                    <m:r>
                      <m:rPr>
                        <m:sty m:val="p"/>
                      </m:rPr>
                      <a:rPr lang="en-US" sz="2000" b="0" i="0">
                        <a:latin typeface="Cambria Math" panose="02040503050406030204" pitchFamily="18" charset="0"/>
                        <a:cs typeface="Times New Roman" panose="02020603050405020304" pitchFamily="18" charset="0"/>
                      </a:rPr>
                      <m:t>A</m:t>
                    </m:r>
                    <m:r>
                      <a:rPr lang="en-US" sz="2000" b="0" i="0">
                        <a:latin typeface="Cambria Math" panose="02040503050406030204" pitchFamily="18" charset="0"/>
                        <a:cs typeface="Times New Roman" panose="02020603050405020304" pitchFamily="18" charset="0"/>
                      </a:rPr>
                      <m:t> ∗</m:t>
                    </m:r>
                    <m:r>
                      <m:rPr>
                        <m:sty m:val="p"/>
                      </m:rPr>
                      <a:rPr lang="en-US" sz="2000" b="0" i="0" smtClean="0">
                        <a:latin typeface="Cambria Math" panose="02040503050406030204" pitchFamily="18" charset="0"/>
                        <a:cs typeface="Times New Roman" panose="02020603050405020304" pitchFamily="18" charset="0"/>
                      </a:rPr>
                      <m:t>x</m:t>
                    </m:r>
                    <m:r>
                      <a:rPr lang="en-US" sz="2000" b="0" i="0">
                        <a:latin typeface="Cambria Math" panose="02040503050406030204" pitchFamily="18" charset="0"/>
                        <a:cs typeface="Times New Roman" panose="02020603050405020304" pitchFamily="18" charset="0"/>
                      </a:rPr>
                      <m:t>||</m:t>
                    </m:r>
                  </m:oMath>
                </a14:m>
                <a:r>
                  <a:rPr lang="en-US" sz="2000" dirty="0">
                    <a:latin typeface="Times New Roman" panose="02020603050405020304" pitchFamily="18" charset="0"/>
                    <a:cs typeface="Times New Roman" panose="02020603050405020304" pitchFamily="18" charset="0"/>
                  </a:rPr>
                  <a:t> &lt; </a:t>
                </a:r>
                <a14:m>
                  <m:oMath xmlns:m="http://schemas.openxmlformats.org/officeDocument/2006/math">
                    <m:r>
                      <m:rPr>
                        <m:sty m:val="p"/>
                      </m:rPr>
                      <a:rPr lang="en-US" sz="2000" b="0" i="0">
                        <a:latin typeface="Cambria Math" panose="02040503050406030204" pitchFamily="18" charset="0"/>
                        <a:ea typeface="Cambria Math" panose="02040503050406030204" pitchFamily="18" charset="0"/>
                        <a:cs typeface="Times New Roman" panose="02020603050405020304" pitchFamily="18" charset="0"/>
                      </a:rPr>
                      <m:t>ε</m:t>
                    </m:r>
                  </m:oMath>
                </a14:m>
                <a:r>
                  <a:rPr lang="en-US" sz="2000" dirty="0">
                    <a:latin typeface="Times New Roman" panose="02020603050405020304" pitchFamily="18" charset="0"/>
                    <a:cs typeface="Times New Roman" panose="02020603050405020304" pitchFamily="18" charset="0"/>
                  </a:rPr>
                  <a:t> (4)</a:t>
                </a:r>
              </a:p>
              <a:p>
                <a:pPr marL="0" indent="0">
                  <a:buNone/>
                </a:pP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Từ</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(4) ta có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biết</a:t>
                </a:r>
                <a:r>
                  <a:rPr lang="en-US" sz="2400" dirty="0">
                    <a:latin typeface="Times New Roman" panose="02020603050405020304" pitchFamily="18" charset="0"/>
                    <a:cs typeface="Times New Roman" panose="02020603050405020304" pitchFamily="18" charset="0"/>
                  </a:rPr>
                  <a:t> đ</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lớp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test </a:t>
                </a:r>
                <a14:m>
                  <m:oMath xmlns:m="http://schemas.openxmlformats.org/officeDocument/2006/math">
                    <m:r>
                      <a:rPr lang="en-US" sz="2400" i="1">
                        <a:latin typeface="Cambria Math" panose="02040503050406030204" pitchFamily="18" charset="0"/>
                        <a:cs typeface="Times New Roman" panose="02020603050405020304" pitchFamily="18" charset="0"/>
                      </a:rPr>
                      <m:t>𝑦</m:t>
                    </m:r>
                  </m:oMath>
                </a14:m>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thuộc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về</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hệ</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số</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khác</a:t>
                </a:r>
                <a:r>
                  <a:rPr lang="en-US" sz="2400" dirty="0">
                    <a:latin typeface="Times New Roman" panose="02020603050405020304" pitchFamily="18" charset="0"/>
                    <a:cs typeface="Times New Roman" panose="02020603050405020304" pitchFamily="18" charset="0"/>
                  </a:rPr>
                  <a:t> 0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14:m>
                  <m:oMath xmlns:m="http://schemas.openxmlformats.org/officeDocument/2006/math">
                    <m:r>
                      <a:rPr lang="en-US" sz="2400" b="0" i="1" smtClean="0">
                        <a:latin typeface="Cambria Math" panose="02040503050406030204" pitchFamily="18" charset="0"/>
                        <a:cs typeface="Times New Roman" panose="02020603050405020304" pitchFamily="18" charset="0"/>
                      </a:rPr>
                      <m:t>𝑥</m:t>
                    </m:r>
                  </m:oMath>
                </a14:m>
                <a:r>
                  <a:rPr lang="en-US" sz="2400" dirty="0">
                    <a:latin typeface="Times New Roman" panose="02020603050405020304" pitchFamily="18" charset="0"/>
                    <a:cs typeface="Times New Roman" panose="02020603050405020304" pitchFamily="18" charset="0"/>
                  </a:rPr>
                  <a:t>.</a:t>
                </a:r>
              </a:p>
              <a:p>
                <a:pPr marL="0" indent="0">
                  <a:buNone/>
                </a:pPr>
                <a:endParaRPr lang="en-US" sz="2400" dirty="0">
                  <a:latin typeface="Times New Roman" panose="02020603050405020304" pitchFamily="18" charset="0"/>
                  <a:cs typeface="Times New Roman" panose="02020603050405020304" pitchFamily="18" charset="0"/>
                </a:endParaRPr>
              </a:p>
              <a:p>
                <a:endParaRPr lang="en-US" dirty="0"/>
              </a:p>
            </p:txBody>
          </p:sp>
        </mc:Choice>
        <mc:Fallback xmlns="">
          <p:sp>
            <p:nvSpPr>
              <p:cNvPr id="3" name="Content Placeholder 2">
                <a:extLst>
                  <a:ext uri="{FF2B5EF4-FFF2-40B4-BE49-F238E27FC236}">
                    <a16:creationId xmlns:a16="http://schemas.microsoft.com/office/drawing/2014/main" id="{92529B8A-CBB9-4EE8-BFED-5D0C9D5B3019}"/>
                  </a:ext>
                </a:extLst>
              </p:cNvPr>
              <p:cNvSpPr>
                <a:spLocks noGrp="1" noRot="1" noChangeAspect="1" noMove="1" noResize="1" noEditPoints="1" noAdjustHandles="1" noChangeArrowheads="1" noChangeShapeType="1" noTextEdit="1"/>
              </p:cNvSpPr>
              <p:nvPr>
                <p:ph idx="1"/>
              </p:nvPr>
            </p:nvSpPr>
            <p:spPr>
              <a:blipFill>
                <a:blip r:embed="rId2"/>
                <a:stretch>
                  <a:fillRect l="-829" t="-9121" r="-773"/>
                </a:stretch>
              </a:blipFill>
            </p:spPr>
            <p:txBody>
              <a:bodyPr/>
              <a:lstStyle/>
              <a:p>
                <a:r>
                  <a:rPr lang="en-US">
                    <a:noFill/>
                  </a:rPr>
                  <a:t> </a:t>
                </a:r>
              </a:p>
            </p:txBody>
          </p:sp>
        </mc:Fallback>
      </mc:AlternateContent>
    </p:spTree>
    <p:extLst>
      <p:ext uri="{BB962C8B-B14F-4D97-AF65-F5344CB8AC3E}">
        <p14:creationId xmlns:p14="http://schemas.microsoft.com/office/powerpoint/2010/main" val="30896289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2D262-E7A5-4B15-B426-9EB47382C1B5}"/>
              </a:ext>
            </a:extLst>
          </p:cNvPr>
          <p:cNvSpPr>
            <a:spLocks noGrp="1"/>
          </p:cNvSpPr>
          <p:nvPr>
            <p:ph type="title"/>
          </p:nvPr>
        </p:nvSpPr>
        <p:spPr/>
        <p:txBody>
          <a:bodyPr anchor="ctr">
            <a:normAutofit/>
          </a:bodyPr>
          <a:lstStyle/>
          <a:p>
            <a:pPr marL="514350" indent="-514350">
              <a:buFont typeface="+mj-lt"/>
              <a:buAutoNum type="romanUcPeriod" startAt="5"/>
            </a:pPr>
            <a:r>
              <a:rPr lang="en-US" sz="2400" b="1" dirty="0" err="1">
                <a:latin typeface="Times New Roman" panose="02020603050405020304" pitchFamily="18" charset="0"/>
                <a:cs typeface="Times New Roman" panose="02020603050405020304" pitchFamily="18" charset="0"/>
              </a:rPr>
              <a:t>Thực</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nghiệm</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bài</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toán</a:t>
            </a:r>
            <a:endParaRPr lang="en-US"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75B1CA3-14AD-4D49-80AF-8958CE5E5D99}"/>
              </a:ext>
            </a:extLst>
          </p:cNvPr>
          <p:cNvSpPr>
            <a:spLocks noGrp="1"/>
          </p:cNvSpPr>
          <p:nvPr>
            <p:ph idx="1"/>
          </p:nvPr>
        </p:nvSpPr>
        <p:spPr/>
        <p:txBody>
          <a:bodyPr>
            <a:normAutofit/>
          </a:bodyPr>
          <a:lstStyle/>
          <a:p>
            <a:r>
              <a:rPr lang="en-US" sz="2400" dirty="0" err="1">
                <a:latin typeface="Times New Roman" panose="02020603050405020304" pitchFamily="18" charset="0"/>
                <a:cs typeface="Times New Roman" panose="02020603050405020304" pitchFamily="18" charset="0"/>
              </a:rPr>
              <a:t>Phần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mềm</a:t>
            </a:r>
            <a:r>
              <a:rPr lang="en-US" sz="2400" dirty="0">
                <a:latin typeface="Times New Roman" panose="02020603050405020304" pitchFamily="18" charset="0"/>
                <a:cs typeface="Times New Roman" panose="02020603050405020304" pitchFamily="18" charset="0"/>
              </a:rPr>
              <a:t>: Matlab2016, Window 10</a:t>
            </a:r>
          </a:p>
          <a:p>
            <a:r>
              <a:rPr lang="en-US" sz="2400" dirty="0" err="1">
                <a:latin typeface="Times New Roman" panose="02020603050405020304" pitchFamily="18" charset="0"/>
                <a:cs typeface="Times New Roman" panose="02020603050405020304" pitchFamily="18" charset="0"/>
              </a:rPr>
              <a:t>Tập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dữ</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chuẩn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bị</a:t>
            </a:r>
            <a:r>
              <a:rPr lang="en-US" sz="2400" dirty="0">
                <a:latin typeface="Times New Roman" panose="02020603050405020304" pitchFamily="18" charset="0"/>
                <a:cs typeface="Times New Roman" panose="02020603050405020304" pitchFamily="18" charset="0"/>
              </a:rPr>
              <a:t>: 42 </a:t>
            </a:r>
            <a:r>
              <a:rPr lang="en-US" sz="2400" dirty="0" err="1">
                <a:latin typeface="Times New Roman" panose="02020603050405020304" pitchFamily="18" charset="0"/>
                <a:cs typeface="Times New Roman" panose="02020603050405020304" pitchFamily="18" charset="0"/>
              </a:rPr>
              <a:t>đối</a:t>
            </a:r>
            <a:r>
              <a:rPr lang="en-US" sz="2400" dirty="0">
                <a:latin typeface="Times New Roman" panose="02020603050405020304" pitchFamily="18" charset="0"/>
                <a:cs typeface="Times New Roman" panose="02020603050405020304" pitchFamily="18" charset="0"/>
              </a:rPr>
              <a:t> t</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mỗi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đối</a:t>
            </a:r>
            <a:r>
              <a:rPr lang="en-US" sz="2400" dirty="0">
                <a:latin typeface="Times New Roman" panose="02020603050405020304" pitchFamily="18" charset="0"/>
                <a:cs typeface="Times New Roman" panose="02020603050405020304" pitchFamily="18" charset="0"/>
              </a:rPr>
              <a:t> t</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ợng</a:t>
            </a:r>
            <a:r>
              <a:rPr lang="en-US" sz="2400" dirty="0">
                <a:latin typeface="Times New Roman" panose="02020603050405020304" pitchFamily="18" charset="0"/>
                <a:cs typeface="Times New Roman" panose="02020603050405020304" pitchFamily="18" charset="0"/>
              </a:rPr>
              <a:t> có 10 </a:t>
            </a:r>
            <a:r>
              <a:rPr lang="en-US" sz="2400" dirty="0" err="1">
                <a:latin typeface="Times New Roman" panose="02020603050405020304" pitchFamily="18" charset="0"/>
                <a:cs typeface="Times New Roman" panose="02020603050405020304" pitchFamily="18" charset="0"/>
              </a:rPr>
              <a:t>bức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endParaRPr lang="vi-VN" sz="2400" dirty="0">
              <a:latin typeface="Times New Roman" panose="02020603050405020304" pitchFamily="18" charset="0"/>
              <a:cs typeface="Times New Roman" panose="02020603050405020304" pitchFamily="18" charset="0"/>
            </a:endParaRPr>
          </a:p>
          <a:p>
            <a:endParaRPr lang="vi-VN" sz="2400" dirty="0">
              <a:latin typeface="Times New Roman" panose="02020603050405020304" pitchFamily="18" charset="0"/>
              <a:cs typeface="Times New Roman" panose="02020603050405020304" pitchFamily="18" charset="0"/>
            </a:endParaRPr>
          </a:p>
          <a:p>
            <a:endParaRPr lang="vi-VN" sz="2400" dirty="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							       </a:t>
            </a:r>
          </a:p>
          <a:p>
            <a:pPr marL="0" indent="0" algn="ctr">
              <a:buNone/>
            </a:pPr>
            <a:r>
              <a:rPr lang="en-US" sz="2000" i="1" dirty="0">
                <a:latin typeface="Times New Roman" panose="02020603050405020304" pitchFamily="18" charset="0"/>
                <a:cs typeface="Times New Roman" panose="02020603050405020304" pitchFamily="18" charset="0"/>
              </a:rPr>
              <a:t>Extended Yale B database</a:t>
            </a:r>
            <a:endParaRPr lang="vi-VN" sz="2000" i="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77A494-5DC3-48F7-8BFF-3B36ABC546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6654" y="3429000"/>
            <a:ext cx="6818689" cy="1790767"/>
          </a:xfrm>
          <a:prstGeom prst="rect">
            <a:avLst/>
          </a:prstGeom>
        </p:spPr>
      </p:pic>
    </p:spTree>
    <p:extLst>
      <p:ext uri="{BB962C8B-B14F-4D97-AF65-F5344CB8AC3E}">
        <p14:creationId xmlns:p14="http://schemas.microsoft.com/office/powerpoint/2010/main" val="7186328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A2E89-4ECD-4A8A-88D5-5D116EE35BDE}"/>
              </a:ext>
            </a:extLst>
          </p:cNvPr>
          <p:cNvSpPr>
            <a:spLocks noGrp="1"/>
          </p:cNvSpPr>
          <p:nvPr>
            <p:ph type="title"/>
          </p:nvPr>
        </p:nvSpPr>
        <p:spPr/>
        <p:txBody>
          <a:bodyPr anchor="ctr">
            <a:normAutofit/>
          </a:bodyPr>
          <a:lstStyle/>
          <a:p>
            <a:pPr marL="514350" indent="-514350">
              <a:buFont typeface="+mj-lt"/>
              <a:buAutoNum type="romanUcPeriod" startAt="5"/>
            </a:pPr>
            <a:r>
              <a:rPr lang="en-US" sz="2400" b="1" dirty="0" err="1">
                <a:latin typeface="Times New Roman" panose="02020603050405020304" pitchFamily="18" charset="0"/>
                <a:cs typeface="Times New Roman" panose="02020603050405020304" pitchFamily="18" charset="0"/>
              </a:rPr>
              <a:t>Thực</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nghiệm</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bài</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toán</a:t>
            </a:r>
            <a:endParaRPr lang="en-US" sz="2400" dirty="0"/>
          </a:p>
        </p:txBody>
      </p:sp>
      <p:sp>
        <p:nvSpPr>
          <p:cNvPr id="3" name="Content Placeholder 2">
            <a:extLst>
              <a:ext uri="{FF2B5EF4-FFF2-40B4-BE49-F238E27FC236}">
                <a16:creationId xmlns:a16="http://schemas.microsoft.com/office/drawing/2014/main" id="{6884E66F-91E0-4A83-804A-8B438C39137F}"/>
              </a:ext>
            </a:extLst>
          </p:cNvPr>
          <p:cNvSpPr>
            <a:spLocks noGrp="1"/>
          </p:cNvSpPr>
          <p:nvPr>
            <p:ph idx="1"/>
          </p:nvPr>
        </p:nvSpPr>
        <p:spPr/>
        <p:txBody>
          <a:bodyPr/>
          <a:lstStyle/>
          <a:p>
            <a:pPr marL="0" indent="0">
              <a:buNone/>
            </a:pPr>
            <a:endParaRPr lang="en-US" dirty="0"/>
          </a:p>
        </p:txBody>
      </p:sp>
      <p:pic>
        <p:nvPicPr>
          <p:cNvPr id="6" name="Picture 5">
            <a:extLst>
              <a:ext uri="{FF2B5EF4-FFF2-40B4-BE49-F238E27FC236}">
                <a16:creationId xmlns:a16="http://schemas.microsoft.com/office/drawing/2014/main" id="{BB460857-866E-4E08-ACEE-F7E4A06F7059}"/>
              </a:ext>
            </a:extLst>
          </p:cNvPr>
          <p:cNvPicPr>
            <a:picLocks noChangeAspect="1"/>
          </p:cNvPicPr>
          <p:nvPr/>
        </p:nvPicPr>
        <p:blipFill>
          <a:blip r:embed="rId2"/>
          <a:stretch>
            <a:fillRect/>
          </a:stretch>
        </p:blipFill>
        <p:spPr>
          <a:xfrm>
            <a:off x="677054" y="2654971"/>
            <a:ext cx="3332681" cy="2729351"/>
          </a:xfrm>
          <a:prstGeom prst="rect">
            <a:avLst/>
          </a:prstGeom>
        </p:spPr>
      </p:pic>
      <p:pic>
        <p:nvPicPr>
          <p:cNvPr id="8" name="Picture 7">
            <a:extLst>
              <a:ext uri="{FF2B5EF4-FFF2-40B4-BE49-F238E27FC236}">
                <a16:creationId xmlns:a16="http://schemas.microsoft.com/office/drawing/2014/main" id="{3413577C-467E-474E-84D6-5C43ECBC28B2}"/>
              </a:ext>
            </a:extLst>
          </p:cNvPr>
          <p:cNvPicPr>
            <a:picLocks noChangeAspect="1"/>
          </p:cNvPicPr>
          <p:nvPr/>
        </p:nvPicPr>
        <p:blipFill>
          <a:blip r:embed="rId3"/>
          <a:stretch>
            <a:fillRect/>
          </a:stretch>
        </p:blipFill>
        <p:spPr>
          <a:xfrm>
            <a:off x="4331838" y="2654971"/>
            <a:ext cx="3332681" cy="2743542"/>
          </a:xfrm>
          <a:prstGeom prst="rect">
            <a:avLst/>
          </a:prstGeom>
        </p:spPr>
      </p:pic>
      <p:pic>
        <p:nvPicPr>
          <p:cNvPr id="9" name="Picture 8">
            <a:extLst>
              <a:ext uri="{FF2B5EF4-FFF2-40B4-BE49-F238E27FC236}">
                <a16:creationId xmlns:a16="http://schemas.microsoft.com/office/drawing/2014/main" id="{52DB17E7-FD7A-43CD-9959-FE2EDD4F0F6E}"/>
              </a:ext>
            </a:extLst>
          </p:cNvPr>
          <p:cNvPicPr>
            <a:picLocks noChangeAspect="1"/>
          </p:cNvPicPr>
          <p:nvPr/>
        </p:nvPicPr>
        <p:blipFill>
          <a:blip r:embed="rId4"/>
          <a:stretch>
            <a:fillRect/>
          </a:stretch>
        </p:blipFill>
        <p:spPr>
          <a:xfrm>
            <a:off x="7986622" y="2658692"/>
            <a:ext cx="3332681" cy="2739821"/>
          </a:xfrm>
          <a:prstGeom prst="rect">
            <a:avLst/>
          </a:prstGeom>
        </p:spPr>
      </p:pic>
    </p:spTree>
    <p:extLst>
      <p:ext uri="{BB962C8B-B14F-4D97-AF65-F5344CB8AC3E}">
        <p14:creationId xmlns:p14="http://schemas.microsoft.com/office/powerpoint/2010/main" val="40057151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FFA79-E918-4D0C-87FA-1FB40E95B80D}"/>
              </a:ext>
            </a:extLst>
          </p:cNvPr>
          <p:cNvSpPr>
            <a:spLocks noGrp="1"/>
          </p:cNvSpPr>
          <p:nvPr>
            <p:ph type="title"/>
          </p:nvPr>
        </p:nvSpPr>
        <p:spPr/>
        <p:txBody>
          <a:bodyPr anchor="ctr">
            <a:normAutofit/>
          </a:bodyPr>
          <a:lstStyle/>
          <a:p>
            <a:pPr marL="514350" indent="-514350">
              <a:buFont typeface="+mj-lt"/>
              <a:buAutoNum type="romanUcPeriod" startAt="5"/>
            </a:pPr>
            <a:r>
              <a:rPr lang="en-US" sz="2400" b="1" dirty="0" err="1">
                <a:latin typeface="Times New Roman" panose="02020603050405020304" pitchFamily="18" charset="0"/>
                <a:cs typeface="Times New Roman" panose="02020603050405020304" pitchFamily="18" charset="0"/>
              </a:rPr>
              <a:t>Thực</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nghiệm</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bài</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toán</a:t>
            </a:r>
            <a:endParaRPr lang="en-US" sz="2400" dirty="0"/>
          </a:p>
        </p:txBody>
      </p:sp>
      <p:sp>
        <p:nvSpPr>
          <p:cNvPr id="3" name="Content Placeholder 2">
            <a:extLst>
              <a:ext uri="{FF2B5EF4-FFF2-40B4-BE49-F238E27FC236}">
                <a16:creationId xmlns:a16="http://schemas.microsoft.com/office/drawing/2014/main" id="{CF949C87-116F-4F39-AE7B-B68B037CAD8E}"/>
              </a:ext>
            </a:extLst>
          </p:cNvPr>
          <p:cNvSpPr>
            <a:spLocks noGrp="1"/>
          </p:cNvSpPr>
          <p:nvPr>
            <p:ph idx="1"/>
          </p:nvPr>
        </p:nvSpPr>
        <p:spPr/>
        <p:txBody>
          <a:bodyPr>
            <a:normAutofit/>
          </a:bodyPr>
          <a:lstStyle/>
          <a:p>
            <a:r>
              <a:rPr lang="vi-VN" sz="2400" dirty="0">
                <a:latin typeface="Times New Roman" panose="02020603050405020304" pitchFamily="18" charset="0"/>
                <a:cs typeface="Times New Roman" panose="02020603050405020304" pitchFamily="18" charset="0"/>
              </a:rPr>
              <a:t>Tập dữ liệu test: </a:t>
            </a:r>
            <a:r>
              <a:rPr lang="en-US" sz="2400" dirty="0">
                <a:latin typeface="Times New Roman" panose="02020603050405020304" pitchFamily="18" charset="0"/>
                <a:cs typeface="Times New Roman" panose="02020603050405020304" pitchFamily="18" charset="0"/>
              </a:rPr>
              <a:t>220</a:t>
            </a:r>
            <a:r>
              <a:rPr lang="vi-VN" sz="2400" dirty="0">
                <a:latin typeface="Times New Roman" panose="02020603050405020304" pitchFamily="18" charset="0"/>
                <a:cs typeface="Times New Roman" panose="02020603050405020304" pitchFamily="18" charset="0"/>
              </a:rPr>
              <a:t> bức ảnh</a:t>
            </a:r>
          </a:p>
          <a:p>
            <a:r>
              <a:rPr lang="vi-VN" sz="2400" dirty="0">
                <a:latin typeface="Times New Roman" panose="02020603050405020304" pitchFamily="18" charset="0"/>
                <a:cs typeface="Times New Roman" panose="02020603050405020304" pitchFamily="18" charset="0"/>
              </a:rPr>
              <a:t>Kết quả thu được: </a:t>
            </a:r>
          </a:p>
          <a:p>
            <a:pPr lvl="1">
              <a:buFont typeface="Wingdings" panose="05000000000000000000" pitchFamily="2" charset="2"/>
              <a:buChar char="v"/>
            </a:pPr>
            <a:r>
              <a:rPr lang="vi-VN" sz="2200" dirty="0">
                <a:latin typeface="Times New Roman" panose="02020603050405020304" pitchFamily="18" charset="0"/>
                <a:cs typeface="Times New Roman" panose="02020603050405020304" pitchFamily="18" charset="0"/>
              </a:rPr>
              <a:t>Độ chính xác 9</a:t>
            </a:r>
            <a:r>
              <a:rPr lang="en-US" sz="2200">
                <a:latin typeface="Times New Roman" panose="02020603050405020304" pitchFamily="18" charset="0"/>
                <a:cs typeface="Times New Roman" panose="02020603050405020304" pitchFamily="18" charset="0"/>
              </a:rPr>
              <a:t>2</a:t>
            </a:r>
            <a:r>
              <a:rPr lang="vi-VN" sz="2200">
                <a:latin typeface="Times New Roman" panose="02020603050405020304" pitchFamily="18" charset="0"/>
                <a:cs typeface="Times New Roman" panose="02020603050405020304" pitchFamily="18" charset="0"/>
              </a:rPr>
              <a:t>%</a:t>
            </a:r>
            <a:endParaRPr lang="vi-VN" sz="2200"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v"/>
            </a:pPr>
            <a:r>
              <a:rPr lang="vi-VN" sz="2200" dirty="0">
                <a:latin typeface="Times New Roman" panose="02020603050405020304" pitchFamily="18" charset="0"/>
                <a:cs typeface="Times New Roman" panose="02020603050405020304" pitchFamily="18" charset="0"/>
              </a:rPr>
              <a:t>Tổng thời gian: 8.5s</a:t>
            </a:r>
            <a:endParaRPr lang="en-US" sz="2200" dirty="0"/>
          </a:p>
        </p:txBody>
      </p:sp>
    </p:spTree>
    <p:extLst>
      <p:ext uri="{BB962C8B-B14F-4D97-AF65-F5344CB8AC3E}">
        <p14:creationId xmlns:p14="http://schemas.microsoft.com/office/powerpoint/2010/main" val="3959033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77DAB-889A-40C5-A84E-31C086628D57}"/>
              </a:ext>
            </a:extLst>
          </p:cNvPr>
          <p:cNvSpPr>
            <a:spLocks noGrp="1"/>
          </p:cNvSpPr>
          <p:nvPr>
            <p:ph type="title"/>
          </p:nvPr>
        </p:nvSpPr>
        <p:spPr/>
        <p:txBody>
          <a:bodyPr anchor="ctr">
            <a:normAutofit/>
          </a:bodyPr>
          <a:lstStyle/>
          <a:p>
            <a:pPr marL="514350" indent="-514350">
              <a:buFont typeface="+mj-lt"/>
              <a:buAutoNum type="romanUcPeriod" startAt="6"/>
            </a:pPr>
            <a:r>
              <a:rPr lang="en-US" sz="2400" b="1" dirty="0" err="1">
                <a:latin typeface="Times New Roman" panose="02020603050405020304" pitchFamily="18" charset="0"/>
                <a:cs typeface="Times New Roman" panose="02020603050405020304" pitchFamily="18" charset="0"/>
              </a:rPr>
              <a:t>Kết</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luận</a:t>
            </a:r>
            <a:endParaRPr lang="en-US"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5AA352-7C09-4A98-BFD3-4B4D60BB583D}"/>
              </a:ext>
            </a:extLst>
          </p:cNvPr>
          <p:cNvSpPr>
            <a:spLocks noGrp="1"/>
          </p:cNvSpPr>
          <p:nvPr>
            <p:ph idx="1"/>
          </p:nvPr>
        </p:nvSpPr>
        <p:spPr/>
        <p:txBody>
          <a:bodyPr>
            <a:normAutofit fontScale="92500" lnSpcReduction="10000"/>
          </a:bodyPr>
          <a:lstStyle/>
          <a:p>
            <a:r>
              <a:rPr lang="vi-VN" sz="2400" dirty="0">
                <a:latin typeface="Times New Roman" panose="02020603050405020304" pitchFamily="18" charset="0"/>
                <a:cs typeface="Times New Roman" panose="02020603050405020304" pitchFamily="18" charset="0"/>
              </a:rPr>
              <a:t>Kết quả thu được: </a:t>
            </a:r>
          </a:p>
          <a:p>
            <a:pPr lvl="1">
              <a:buFont typeface="Wingdings" panose="05000000000000000000" pitchFamily="2" charset="2"/>
              <a:buChar char="v"/>
            </a:pPr>
            <a:r>
              <a:rPr lang="vi-VN" sz="2200" dirty="0">
                <a:latin typeface="Times New Roman" panose="02020603050405020304" pitchFamily="18" charset="0"/>
                <a:cs typeface="Times New Roman" panose="02020603050405020304" pitchFamily="18" charset="0"/>
              </a:rPr>
              <a:t>Chương trình đạt được yêu cầu bài toán</a:t>
            </a:r>
          </a:p>
          <a:p>
            <a:pPr lvl="1">
              <a:buFont typeface="Wingdings" panose="05000000000000000000" pitchFamily="2" charset="2"/>
              <a:buChar char="v"/>
            </a:pPr>
            <a:r>
              <a:rPr lang="vi-VN" sz="2200" dirty="0">
                <a:latin typeface="Times New Roman" panose="02020603050405020304" pitchFamily="18" charset="0"/>
                <a:cs typeface="Times New Roman" panose="02020603050405020304" pitchFamily="18" charset="0"/>
              </a:rPr>
              <a:t>Hiểu được việc ứng dụng phương pháp biểu diễn thưa vào bài toán nhận dạng</a:t>
            </a:r>
          </a:p>
          <a:p>
            <a:r>
              <a:rPr lang="vi-VN" sz="2400" dirty="0">
                <a:latin typeface="Times New Roman" panose="02020603050405020304" pitchFamily="18" charset="0"/>
                <a:cs typeface="Times New Roman" panose="02020603050405020304" pitchFamily="18" charset="0"/>
              </a:rPr>
              <a:t>Hạn chế: Chương trình chỉ nhận dạng được trên nhưng bức ảnh khuôn mặt đơn thuần với điều kiện môi trường và ánh sáng đủ tốt</a:t>
            </a:r>
          </a:p>
          <a:p>
            <a:r>
              <a:rPr lang="vi-VN" sz="2400" dirty="0">
                <a:latin typeface="Times New Roman" panose="02020603050405020304" pitchFamily="18" charset="0"/>
                <a:cs typeface="Times New Roman" panose="02020603050405020304" pitchFamily="18" charset="0"/>
              </a:rPr>
              <a:t>Hướng phát triển: </a:t>
            </a:r>
          </a:p>
          <a:p>
            <a:pPr lvl="1">
              <a:buFont typeface="Wingdings" panose="05000000000000000000" pitchFamily="2" charset="2"/>
              <a:buChar char="v"/>
            </a:pPr>
            <a:r>
              <a:rPr lang="vi-VN" sz="2200" dirty="0">
                <a:latin typeface="Times New Roman" panose="02020603050405020304" pitchFamily="18" charset="0"/>
                <a:cs typeface="Times New Roman" panose="02020603050405020304" pitchFamily="18" charset="0"/>
              </a:rPr>
              <a:t>Thử nghiệm và so sánh kết quả với các phương pháp khác</a:t>
            </a:r>
          </a:p>
          <a:p>
            <a:pPr lvl="1">
              <a:buFont typeface="Wingdings" panose="05000000000000000000" pitchFamily="2" charset="2"/>
              <a:buChar char="v"/>
            </a:pPr>
            <a:r>
              <a:rPr lang="vi-VN" sz="2200" dirty="0">
                <a:latin typeface="Times New Roman" panose="02020603050405020304" pitchFamily="18" charset="0"/>
                <a:cs typeface="Times New Roman" panose="02020603050405020304" pitchFamily="18" charset="0"/>
              </a:rPr>
              <a:t>Nâng cao độ chính xác của thuật toán</a:t>
            </a:r>
          </a:p>
          <a:p>
            <a:pPr lvl="1">
              <a:buFont typeface="Wingdings" panose="05000000000000000000" pitchFamily="2" charset="2"/>
              <a:buChar char="v"/>
            </a:pPr>
            <a:r>
              <a:rPr lang="vi-VN" sz="2200" dirty="0">
                <a:latin typeface="Times New Roman" panose="02020603050405020304" pitchFamily="18" charset="0"/>
                <a:cs typeface="Times New Roman" panose="02020603050405020304" pitchFamily="18" charset="0"/>
              </a:rPr>
              <a:t>Nhận dạng trên video hay các ảnh có nhiều yếu tố gây nhiễu hơn</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05768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468453-C9A3-4A96-94E2-9E6726C303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Tree>
    <p:extLst>
      <p:ext uri="{BB962C8B-B14F-4D97-AF65-F5344CB8AC3E}">
        <p14:creationId xmlns:p14="http://schemas.microsoft.com/office/powerpoint/2010/main" val="1330992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C3CD3-37F0-404F-BB08-5D1D4DDBB657}"/>
              </a:ext>
            </a:extLst>
          </p:cNvPr>
          <p:cNvSpPr>
            <a:spLocks noGrp="1"/>
          </p:cNvSpPr>
          <p:nvPr>
            <p:ph type="title"/>
          </p:nvPr>
        </p:nvSpPr>
        <p:spPr/>
        <p:txBody>
          <a:bodyPr anchor="ctr"/>
          <a:lstStyle/>
          <a:p>
            <a:r>
              <a:rPr lang="en-US" b="1" dirty="0" err="1">
                <a:latin typeface="Times New Roman" panose="02020603050405020304" pitchFamily="18" charset="0"/>
                <a:cs typeface="Times New Roman" panose="02020603050405020304" pitchFamily="18" charset="0"/>
              </a:rPr>
              <a:t>Nội</a:t>
            </a:r>
            <a:r>
              <a:rPr lang="en-US" b="1" dirty="0">
                <a:latin typeface="Times New Roman" panose="02020603050405020304" pitchFamily="18" charset="0"/>
                <a:cs typeface="Times New Roman" panose="02020603050405020304" pitchFamily="18" charset="0"/>
              </a:rPr>
              <a:t> dung </a:t>
            </a:r>
            <a:r>
              <a:rPr lang="en-US" b="1" dirty="0" err="1">
                <a:latin typeface="Times New Roman" panose="02020603050405020304" pitchFamily="18" charset="0"/>
                <a:cs typeface="Times New Roman" panose="02020603050405020304" pitchFamily="18" charset="0"/>
              </a:rPr>
              <a:t>báo</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cáo</a:t>
            </a:r>
            <a:endParaRPr lang="en-US" dirty="0"/>
          </a:p>
        </p:txBody>
      </p:sp>
      <p:sp>
        <p:nvSpPr>
          <p:cNvPr id="3" name="Content Placeholder 2">
            <a:extLst>
              <a:ext uri="{FF2B5EF4-FFF2-40B4-BE49-F238E27FC236}">
                <a16:creationId xmlns:a16="http://schemas.microsoft.com/office/drawing/2014/main" id="{7909A3D2-1B82-4BE7-A827-0E224FB2A4BC}"/>
              </a:ext>
            </a:extLst>
          </p:cNvPr>
          <p:cNvSpPr>
            <a:spLocks noGrp="1"/>
          </p:cNvSpPr>
          <p:nvPr>
            <p:ph idx="1"/>
          </p:nvPr>
        </p:nvSpPr>
        <p:spPr/>
        <p:txBody>
          <a:bodyPr>
            <a:normAutofit/>
          </a:bodyPr>
          <a:lstStyle/>
          <a:p>
            <a:pPr marL="514350" indent="-514350">
              <a:buFont typeface="+mj-lt"/>
              <a:buAutoNum type="romanUcPeriod"/>
            </a:pPr>
            <a:r>
              <a:rPr lang="en-US" sz="2200" dirty="0">
                <a:latin typeface="Times New Roman" panose="02020603050405020304" pitchFamily="18" charset="0"/>
                <a:cs typeface="Times New Roman" panose="02020603050405020304" pitchFamily="18" charset="0"/>
              </a:rPr>
              <a:t>GIỚI THIỆU BÀI TOÁN</a:t>
            </a:r>
          </a:p>
          <a:p>
            <a:pPr marL="514350" indent="-514350">
              <a:buFont typeface="+mj-lt"/>
              <a:buAutoNum type="romanUcPeriod"/>
            </a:pPr>
            <a:r>
              <a:rPr lang="en-US" sz="2200" dirty="0">
                <a:latin typeface="Times New Roman" panose="02020603050405020304" pitchFamily="18" charset="0"/>
                <a:cs typeface="Times New Roman" panose="02020603050405020304" pitchFamily="18" charset="0"/>
              </a:rPr>
              <a:t>QUY TRÌNH CHÍNH TRONG BÀI TOÁN NHẬN DIỆN KHUÔN MẶT</a:t>
            </a:r>
          </a:p>
          <a:p>
            <a:pPr marL="514350" indent="-514350">
              <a:buFont typeface="+mj-lt"/>
              <a:buAutoNum type="romanUcPeriod"/>
            </a:pPr>
            <a:r>
              <a:rPr lang="en-US" sz="2200" dirty="0">
                <a:latin typeface="Times New Roman" panose="02020603050405020304" pitchFamily="18" charset="0"/>
                <a:cs typeface="Times New Roman" panose="02020603050405020304" pitchFamily="18" charset="0"/>
              </a:rPr>
              <a:t>CÁC H</a:t>
            </a:r>
            <a:r>
              <a:rPr lang="vi-VN" sz="2200" dirty="0">
                <a:latin typeface="Times New Roman" panose="02020603050405020304" pitchFamily="18" charset="0"/>
                <a:cs typeface="Times New Roman" panose="02020603050405020304" pitchFamily="18" charset="0"/>
              </a:rPr>
              <a:t>Ư</a:t>
            </a:r>
            <a:r>
              <a:rPr lang="en-US" sz="2200" dirty="0">
                <a:latin typeface="Times New Roman" panose="02020603050405020304" pitchFamily="18" charset="0"/>
                <a:cs typeface="Times New Roman" panose="02020603050405020304" pitchFamily="18" charset="0"/>
              </a:rPr>
              <a:t>ỚNG TIẾP CẬN</a:t>
            </a:r>
          </a:p>
          <a:p>
            <a:pPr marL="514350" indent="-514350">
              <a:buFont typeface="+mj-lt"/>
              <a:buAutoNum type="romanUcPeriod"/>
            </a:pPr>
            <a:r>
              <a:rPr lang="en-US" sz="2200" dirty="0">
                <a:latin typeface="Times New Roman" panose="02020603050405020304" pitchFamily="18" charset="0"/>
                <a:cs typeface="Times New Roman" panose="02020603050405020304" pitchFamily="18" charset="0"/>
              </a:rPr>
              <a:t>PH</a:t>
            </a:r>
            <a:r>
              <a:rPr lang="vi-VN" sz="2200" dirty="0">
                <a:latin typeface="Times New Roman" panose="02020603050405020304" pitchFamily="18" charset="0"/>
                <a:cs typeface="Times New Roman" panose="02020603050405020304" pitchFamily="18" charset="0"/>
              </a:rPr>
              <a:t>Ư</a:t>
            </a:r>
            <a:r>
              <a:rPr lang="en-US" sz="2200" dirty="0">
                <a:latin typeface="Times New Roman" panose="02020603050405020304" pitchFamily="18" charset="0"/>
                <a:cs typeface="Times New Roman" panose="02020603050405020304" pitchFamily="18" charset="0"/>
              </a:rPr>
              <a:t>ƠNG PHÁP BIỂU DIỄN TH</a:t>
            </a:r>
            <a:r>
              <a:rPr lang="vi-VN" sz="2200" dirty="0">
                <a:latin typeface="Times New Roman" panose="02020603050405020304" pitchFamily="18" charset="0"/>
                <a:cs typeface="Times New Roman" panose="02020603050405020304" pitchFamily="18" charset="0"/>
              </a:rPr>
              <a:t>Ư</a:t>
            </a:r>
            <a:r>
              <a:rPr lang="en-US" sz="2200" dirty="0">
                <a:latin typeface="Times New Roman" panose="02020603050405020304" pitchFamily="18" charset="0"/>
                <a:cs typeface="Times New Roman" panose="02020603050405020304" pitchFamily="18" charset="0"/>
              </a:rPr>
              <a:t>A TRONG BÀI TOÁN NHẬN DIỆN KHUÔN MẶT</a:t>
            </a:r>
          </a:p>
          <a:p>
            <a:pPr marL="514350" indent="-514350">
              <a:buFont typeface="+mj-lt"/>
              <a:buAutoNum type="romanUcPeriod"/>
            </a:pPr>
            <a:r>
              <a:rPr lang="en-US" sz="2200" dirty="0">
                <a:latin typeface="Times New Roman" panose="02020603050405020304" pitchFamily="18" charset="0"/>
                <a:cs typeface="Times New Roman" panose="02020603050405020304" pitchFamily="18" charset="0"/>
              </a:rPr>
              <a:t>THỰC NGHIỆM </a:t>
            </a:r>
          </a:p>
          <a:p>
            <a:pPr marL="514350" indent="-514350">
              <a:buFont typeface="+mj-lt"/>
              <a:buAutoNum type="romanUcPeriod"/>
            </a:pPr>
            <a:r>
              <a:rPr lang="en-US" sz="2200" dirty="0">
                <a:latin typeface="Times New Roman" panose="02020603050405020304" pitchFamily="18" charset="0"/>
                <a:cs typeface="Times New Roman" panose="02020603050405020304" pitchFamily="18" charset="0"/>
              </a:rPr>
              <a:t>KẾT LUẬN</a:t>
            </a:r>
            <a:endParaRPr lang="en-US" sz="2200" dirty="0"/>
          </a:p>
        </p:txBody>
      </p:sp>
    </p:spTree>
    <p:extLst>
      <p:ext uri="{BB962C8B-B14F-4D97-AF65-F5344CB8AC3E}">
        <p14:creationId xmlns:p14="http://schemas.microsoft.com/office/powerpoint/2010/main" val="3772707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037C7-FDCB-4621-A537-CA6C4F218CCC}"/>
              </a:ext>
            </a:extLst>
          </p:cNvPr>
          <p:cNvSpPr>
            <a:spLocks noGrp="1"/>
          </p:cNvSpPr>
          <p:nvPr>
            <p:ph type="title"/>
          </p:nvPr>
        </p:nvSpPr>
        <p:spPr/>
        <p:txBody>
          <a:bodyPr anchor="ctr">
            <a:normAutofit/>
          </a:bodyPr>
          <a:lstStyle/>
          <a:p>
            <a:pPr marL="571500" indent="-571500">
              <a:buFont typeface="+mj-lt"/>
              <a:buAutoNum type="romanUcPeriod"/>
            </a:pPr>
            <a:r>
              <a:rPr lang="en-US" sz="2400" b="1" dirty="0" err="1">
                <a:latin typeface="Times New Roman" panose="02020603050405020304" pitchFamily="18" charset="0"/>
                <a:cs typeface="Times New Roman" panose="02020603050405020304" pitchFamily="18" charset="0"/>
              </a:rPr>
              <a:t>Giới</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thiệu</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bài</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toán</a:t>
            </a:r>
            <a:endParaRPr lang="en-US" sz="2400" dirty="0"/>
          </a:p>
        </p:txBody>
      </p:sp>
      <p:pic>
        <p:nvPicPr>
          <p:cNvPr id="6" name="Video on Face Recognition Solutions - NeoFace [NEC official] - YouTube(0)">
            <a:hlinkClick r:id="" action="ppaction://media"/>
            <a:extLst>
              <a:ext uri="{FF2B5EF4-FFF2-40B4-BE49-F238E27FC236}">
                <a16:creationId xmlns:a16="http://schemas.microsoft.com/office/drawing/2014/main" id="{2E462DED-0884-4C06-A385-D63DDE17C49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68415" y="1921014"/>
            <a:ext cx="8255169" cy="4643533"/>
          </a:xfrm>
          <a:prstGeom prst="rect">
            <a:avLst/>
          </a:prstGeom>
        </p:spPr>
      </p:pic>
    </p:spTree>
    <p:extLst>
      <p:ext uri="{BB962C8B-B14F-4D97-AF65-F5344CB8AC3E}">
        <p14:creationId xmlns:p14="http://schemas.microsoft.com/office/powerpoint/2010/main" val="3923851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02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03B34-94DF-4CA6-9123-983C74F81A06}"/>
              </a:ext>
            </a:extLst>
          </p:cNvPr>
          <p:cNvSpPr>
            <a:spLocks noGrp="1"/>
          </p:cNvSpPr>
          <p:nvPr>
            <p:ph type="title"/>
          </p:nvPr>
        </p:nvSpPr>
        <p:spPr/>
        <p:txBody>
          <a:bodyPr anchor="ctr">
            <a:normAutofit/>
          </a:bodyPr>
          <a:lstStyle/>
          <a:p>
            <a:pPr marL="514350" indent="-514350">
              <a:buFont typeface="+mj-lt"/>
              <a:buAutoNum type="romanUcPeriod"/>
            </a:pPr>
            <a:r>
              <a:rPr lang="en-US" sz="2400" b="1" dirty="0" err="1">
                <a:latin typeface="Times New Roman" panose="02020603050405020304" pitchFamily="18" charset="0"/>
                <a:cs typeface="Times New Roman" panose="02020603050405020304" pitchFamily="18" charset="0"/>
              </a:rPr>
              <a:t>Giới</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thiệu</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bài</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toán</a:t>
            </a:r>
            <a:endParaRPr lang="en-US"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A614FF7-3B3A-47F8-9E87-7D92154FFC2D}"/>
              </a:ext>
            </a:extLst>
          </p:cNvPr>
          <p:cNvSpPr>
            <a:spLocks noGrp="1"/>
          </p:cNvSpPr>
          <p:nvPr>
            <p:ph idx="1"/>
          </p:nvPr>
        </p:nvSpPr>
        <p:spPr/>
        <p:txBody>
          <a:bodyPr>
            <a:normAutofit/>
          </a:bodyPr>
          <a:lstStyle/>
          <a:p>
            <a:r>
              <a:rPr lang="en-US" sz="2400" dirty="0" err="1">
                <a:latin typeface="Times New Roman" panose="02020603050405020304" pitchFamily="18" charset="0"/>
                <a:cs typeface="Times New Roman" panose="02020603050405020304" pitchFamily="18" charset="0"/>
              </a:rPr>
              <a:t>Nhận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vấn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đề</a:t>
            </a:r>
            <a:r>
              <a:rPr lang="en-US" sz="2400" dirty="0">
                <a:latin typeface="Times New Roman" panose="02020603050405020304" pitchFamily="18" charset="0"/>
                <a:cs typeface="Times New Roman" panose="02020603050405020304" pitchFamily="18" charset="0"/>
              </a:rPr>
              <a:t> đ</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cứu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rộng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rãi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tục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triển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biệt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nền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nghiệp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thứ</a:t>
            </a:r>
            <a:r>
              <a:rPr lang="en-US" sz="2400" dirty="0">
                <a:latin typeface="Times New Roman" panose="02020603050405020304" pitchFamily="18" charset="0"/>
                <a:cs typeface="Times New Roman" panose="02020603050405020304" pitchFamily="18" charset="0"/>
              </a:rPr>
              <a:t> 4 </a:t>
            </a:r>
            <a:r>
              <a:rPr lang="en-US" sz="2400" dirty="0" err="1">
                <a:latin typeface="Times New Roman" panose="02020603050405020304" pitchFamily="18" charset="0"/>
                <a:cs typeface="Times New Roman" panose="02020603050405020304" pitchFamily="18" charset="0"/>
              </a:rPr>
              <a:t>hiện</a:t>
            </a:r>
            <a:r>
              <a:rPr lang="en-US" sz="2400" dirty="0">
                <a:latin typeface="Times New Roman" panose="02020603050405020304" pitchFamily="18" charset="0"/>
                <a:cs typeface="Times New Roman" panose="02020603050405020304" pitchFamily="18" charset="0"/>
              </a:rPr>
              <a:t> nay. </a:t>
            </a:r>
          </a:p>
          <a:p>
            <a:r>
              <a:rPr lang="en-US" sz="2400" dirty="0" err="1">
                <a:latin typeface="Times New Roman" panose="02020603050405020304" pitchFamily="18" charset="0"/>
                <a:cs typeface="Times New Roman" panose="02020603050405020304" pitchFamily="18" charset="0"/>
              </a:rPr>
              <a:t>Nhiều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lĩnh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vực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nhìn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máy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học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máy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quang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học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tâm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học</a:t>
            </a:r>
            <a:r>
              <a:rPr lang="en-US" sz="2400" dirty="0">
                <a:latin typeface="Times New Roman" panose="02020603050405020304" pitchFamily="18" charset="0"/>
                <a:cs typeface="Times New Roman" panose="02020603050405020304" pitchFamily="18" charset="0"/>
              </a:rPr>
              <a:t>, …</a:t>
            </a:r>
          </a:p>
          <a:p>
            <a:r>
              <a:rPr lang="en-US" sz="2400" dirty="0" err="1">
                <a:latin typeface="Times New Roman" panose="02020603050405020304" pitchFamily="18" charset="0"/>
                <a:cs typeface="Times New Roman" panose="02020603050405020304" pitchFamily="18" charset="0"/>
              </a:rPr>
              <a:t>Bài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cũng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gặp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khăn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như</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chụp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che</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khuất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phần</a:t>
            </a:r>
            <a:r>
              <a:rPr lang="en-US" sz="2400" dirty="0">
                <a:latin typeface="Times New Roman" panose="02020603050405020304" pitchFamily="18" charset="0"/>
                <a:cs typeface="Times New Roman" panose="02020603050405020304" pitchFamily="18" charset="0"/>
              </a:rPr>
              <a:t> hay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rõ</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nét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chụp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môi</a:t>
            </a:r>
            <a:r>
              <a:rPr lang="en-US" sz="2400" dirty="0">
                <a:latin typeface="Times New Roman" panose="02020603050405020304" pitchFamily="18" charset="0"/>
                <a:cs typeface="Times New Roman" panose="02020603050405020304" pitchFamily="18" charset="0"/>
              </a:rPr>
              <a:t> tr</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ờng</a:t>
            </a:r>
            <a:r>
              <a:rPr lang="en-US" sz="2400" dirty="0">
                <a:latin typeface="Times New Roman" panose="02020603050405020304" pitchFamily="18" charset="0"/>
                <a:cs typeface="Times New Roman" panose="02020603050405020304" pitchFamily="18" charset="0"/>
              </a:rPr>
              <a:t> có </a:t>
            </a:r>
            <a:r>
              <a:rPr lang="en-US" sz="2400" dirty="0" err="1">
                <a:latin typeface="Times New Roman" panose="02020603050405020304" pitchFamily="18" charset="0"/>
                <a:cs typeface="Times New Roman" panose="02020603050405020304" pitchFamily="18" charset="0"/>
              </a:rPr>
              <a:t>nhiều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yếu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tố</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gây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nhiễu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chiếu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đủ</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tốt</a:t>
            </a:r>
            <a:r>
              <a:rPr lang="en-US" sz="2400" dirty="0">
                <a:latin typeface="Times New Roman" panose="02020603050405020304" pitchFamily="18" charset="0"/>
                <a:cs typeface="Times New Roman" panose="02020603050405020304" pitchFamily="18" charset="0"/>
              </a:rPr>
              <a:t>, …</a:t>
            </a:r>
          </a:p>
          <a:p>
            <a:r>
              <a:rPr lang="en-US" sz="2400" dirty="0" err="1">
                <a:latin typeface="Times New Roman" panose="02020603050405020304" pitchFamily="18" charset="0"/>
                <a:cs typeface="Times New Roman" panose="02020603050405020304" pitchFamily="18" charset="0"/>
              </a:rPr>
              <a:t>Nhiều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đã</a:t>
            </a:r>
            <a:r>
              <a:rPr lang="en-US" sz="2400" dirty="0">
                <a:latin typeface="Times New Roman" panose="02020603050405020304" pitchFamily="18" charset="0"/>
                <a:cs typeface="Times New Roman" panose="02020603050405020304" pitchFamily="18" charset="0"/>
              </a:rPr>
              <a:t> đ</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cứu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chế</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khắc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phục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những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vấn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đề</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trên</a:t>
            </a:r>
            <a:r>
              <a:rPr lang="en-US" sz="2400" dirty="0">
                <a:latin typeface="Times New Roman" panose="02020603050405020304" pitchFamily="18" charset="0"/>
                <a:cs typeface="Times New Roman" panose="02020603050405020304" pitchFamily="18" charset="0"/>
              </a:rPr>
              <a:t>.</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9187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79425-13D7-48B4-834D-EF4F5748C579}"/>
              </a:ext>
            </a:extLst>
          </p:cNvPr>
          <p:cNvSpPr>
            <a:spLocks noGrp="1"/>
          </p:cNvSpPr>
          <p:nvPr>
            <p:ph type="title"/>
          </p:nvPr>
        </p:nvSpPr>
        <p:spPr/>
        <p:txBody>
          <a:bodyPr anchor="ctr">
            <a:normAutofit/>
          </a:bodyPr>
          <a:lstStyle/>
          <a:p>
            <a:pPr marL="514350" indent="-514350">
              <a:buFont typeface="+mj-lt"/>
              <a:buAutoNum type="romanUcPeriod" startAt="2"/>
            </a:pPr>
            <a:r>
              <a:rPr lang="en-US" sz="2400" b="1" dirty="0" err="1">
                <a:latin typeface="Times New Roman" panose="02020603050405020304" pitchFamily="18" charset="0"/>
                <a:cs typeface="Times New Roman" panose="02020603050405020304" pitchFamily="18" charset="0"/>
              </a:rPr>
              <a:t>quy</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trình</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chính</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trong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bài</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toán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nhận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diện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khuôn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mặt</a:t>
            </a:r>
            <a:endParaRPr lang="en-US" sz="2400" b="1"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43B149C0-D6C7-4372-A6CB-80B2366ADAE0}"/>
              </a:ext>
            </a:extLst>
          </p:cNvPr>
          <p:cNvPicPr>
            <a:picLocks noGrp="1"/>
          </p:cNvPicPr>
          <p:nvPr>
            <p:ph idx="1"/>
          </p:nvPr>
        </p:nvPicPr>
        <p:blipFill>
          <a:blip r:embed="rId3"/>
          <a:stretch>
            <a:fillRect/>
          </a:stretch>
        </p:blipFill>
        <p:spPr>
          <a:xfrm>
            <a:off x="1423987" y="2930802"/>
            <a:ext cx="9344025" cy="1314450"/>
          </a:xfrm>
          <a:prstGeom prst="rect">
            <a:avLst/>
          </a:prstGeom>
        </p:spPr>
      </p:pic>
    </p:spTree>
    <p:extLst>
      <p:ext uri="{BB962C8B-B14F-4D97-AF65-F5344CB8AC3E}">
        <p14:creationId xmlns:p14="http://schemas.microsoft.com/office/powerpoint/2010/main" val="2251961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7CD051-C415-497A-859F-A62BE868D333}"/>
              </a:ext>
            </a:extLst>
          </p:cNvPr>
          <p:cNvSpPr>
            <a:spLocks noGrp="1"/>
          </p:cNvSpPr>
          <p:nvPr>
            <p:ph type="title"/>
          </p:nvPr>
        </p:nvSpPr>
        <p:spPr/>
        <p:txBody>
          <a:bodyPr anchor="ctr">
            <a:normAutofit/>
          </a:bodyPr>
          <a:lstStyle/>
          <a:p>
            <a:pPr marL="514350" indent="-514350">
              <a:buFont typeface="+mj-lt"/>
              <a:buAutoNum type="romanUcPeriod" startAt="3"/>
            </a:pPr>
            <a:r>
              <a:rPr lang="en-US" sz="2400" b="1" dirty="0">
                <a:latin typeface="Times New Roman" panose="02020603050405020304" pitchFamily="18" charset="0"/>
                <a:cs typeface="Times New Roman" panose="02020603050405020304" pitchFamily="18" charset="0"/>
              </a:rPr>
              <a:t>CÁC H</a:t>
            </a:r>
            <a:r>
              <a:rPr lang="vi-VN" sz="2400" b="1" dirty="0">
                <a:latin typeface="Times New Roman" panose="02020603050405020304" pitchFamily="18" charset="0"/>
                <a:cs typeface="Times New Roman" panose="02020603050405020304" pitchFamily="18" charset="0"/>
              </a:rPr>
              <a:t>Ư</a:t>
            </a:r>
            <a:r>
              <a:rPr lang="en-US" sz="2400" b="1" dirty="0">
                <a:latin typeface="Times New Roman" panose="02020603050405020304" pitchFamily="18" charset="0"/>
                <a:cs typeface="Times New Roman" panose="02020603050405020304" pitchFamily="18" charset="0"/>
              </a:rPr>
              <a:t>ỚNG TIẾP CẬN</a:t>
            </a:r>
          </a:p>
        </p:txBody>
      </p:sp>
      <p:sp>
        <p:nvSpPr>
          <p:cNvPr id="4" name="Content Placeholder 3">
            <a:extLst>
              <a:ext uri="{FF2B5EF4-FFF2-40B4-BE49-F238E27FC236}">
                <a16:creationId xmlns:a16="http://schemas.microsoft.com/office/drawing/2014/main" id="{D62EE902-E12E-4137-BABC-72984B7481C7}"/>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Ph</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đặc</a:t>
            </a:r>
            <a:r>
              <a:rPr lang="en-US" sz="2400" dirty="0">
                <a:latin typeface="Times New Roman" panose="02020603050405020304" pitchFamily="18" charset="0"/>
                <a:cs typeface="Times New Roman" panose="02020603050405020304" pitchFamily="18" charset="0"/>
              </a:rPr>
              <a:t> tr</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ng hay </a:t>
            </a:r>
            <a:r>
              <a:rPr lang="en-US" sz="2400" dirty="0" err="1">
                <a:latin typeface="Times New Roman" panose="02020603050405020304" pitchFamily="18" charset="0"/>
                <a:cs typeface="Times New Roman" panose="02020603050405020304" pitchFamily="18" charset="0"/>
              </a:rPr>
              <a:t>tổng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Ph</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diễn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dạng</a:t>
            </a:r>
            <a:r>
              <a:rPr lang="en-US" sz="2400" dirty="0">
                <a:latin typeface="Times New Roman" panose="02020603050405020304" pitchFamily="18" charset="0"/>
                <a:cs typeface="Times New Roman" panose="02020603050405020304" pitchFamily="18" charset="0"/>
              </a:rPr>
              <a:t> vector hay </a:t>
            </a:r>
            <a:r>
              <a:rPr lang="en-US" sz="2400" dirty="0" err="1">
                <a:latin typeface="Times New Roman" panose="02020603050405020304" pitchFamily="18" charset="0"/>
                <a:cs typeface="Times New Roman" panose="02020603050405020304" pitchFamily="18" charset="0"/>
              </a:rPr>
              <a:t>mô</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hình</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Ph</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sử</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dụng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thống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kê</a:t>
            </a:r>
            <a:r>
              <a:rPr lang="en-US" sz="2400" dirty="0">
                <a:latin typeface="Times New Roman" panose="02020603050405020304" pitchFamily="18" charset="0"/>
                <a:cs typeface="Times New Roman" panose="02020603050405020304" pitchFamily="18" charset="0"/>
              </a:rPr>
              <a:t> hay </a:t>
            </a:r>
            <a:r>
              <a:rPr lang="en-US" sz="2400" dirty="0" err="1">
                <a:latin typeface="Times New Roman" panose="02020603050405020304" pitchFamily="18" charset="0"/>
                <a:cs typeface="Times New Roman" panose="02020603050405020304" pitchFamily="18" charset="0"/>
              </a:rPr>
              <a:t>mạng</a:t>
            </a:r>
            <a:r>
              <a:rPr lang="en-US" sz="2400" dirty="0">
                <a:latin typeface="Times New Roman" panose="02020603050405020304" pitchFamily="18" charset="0"/>
                <a:cs typeface="Times New Roman" panose="02020603050405020304" pitchFamily="18" charset="0"/>
              </a:rPr>
              <a:t> n</a:t>
            </a:r>
            <a:r>
              <a:rPr lang="vi-VN" sz="2400" dirty="0">
                <a:latin typeface="Times New Roman" panose="02020603050405020304" pitchFamily="18" charset="0"/>
                <a:cs typeface="Times New Roman" panose="02020603050405020304" pitchFamily="18" charset="0"/>
              </a:rPr>
              <a:t>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ron</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34934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C6F0F-57EA-46D3-93B4-51DE4C245118}"/>
              </a:ext>
            </a:extLst>
          </p:cNvPr>
          <p:cNvSpPr>
            <a:spLocks noGrp="1"/>
          </p:cNvSpPr>
          <p:nvPr>
            <p:ph type="title"/>
          </p:nvPr>
        </p:nvSpPr>
        <p:spPr/>
        <p:txBody>
          <a:bodyPr anchor="ctr">
            <a:normAutofit/>
          </a:bodyPr>
          <a:lstStyle/>
          <a:p>
            <a:pPr marL="514350" indent="-514350">
              <a:buFont typeface="+mj-lt"/>
              <a:buAutoNum type="romanUcPeriod" startAt="3"/>
            </a:pPr>
            <a:r>
              <a:rPr lang="en-US" sz="2400" b="1" dirty="0">
                <a:latin typeface="Times New Roman" panose="02020603050405020304" pitchFamily="18" charset="0"/>
                <a:cs typeface="Times New Roman" panose="02020603050405020304" pitchFamily="18" charset="0"/>
              </a:rPr>
              <a:t>Ph</a:t>
            </a:r>
            <a:r>
              <a:rPr lang="vi-VN" sz="2400" b="1" dirty="0">
                <a:latin typeface="Times New Roman" panose="02020603050405020304" pitchFamily="18" charset="0"/>
                <a:cs typeface="Times New Roman" panose="02020603050405020304" pitchFamily="18" charset="0"/>
              </a:rPr>
              <a:t>ư</a:t>
            </a:r>
            <a:r>
              <a:rPr lang="en-US" sz="2400" b="1" dirty="0" err="1">
                <a:latin typeface="Times New Roman" panose="02020603050405020304" pitchFamily="18" charset="0"/>
                <a:cs typeface="Times New Roman" panose="02020603050405020304" pitchFamily="18" charset="0"/>
              </a:rPr>
              <a:t>ơng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pháp</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phân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tích</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Đặc</a:t>
            </a:r>
            <a:r>
              <a:rPr lang="en-US" sz="2400" b="1" dirty="0">
                <a:latin typeface="Times New Roman" panose="02020603050405020304" pitchFamily="18" charset="0"/>
                <a:cs typeface="Times New Roman" panose="02020603050405020304" pitchFamily="18" charset="0"/>
              </a:rPr>
              <a:t> tr</a:t>
            </a:r>
            <a:r>
              <a:rPr lang="vi-VN" sz="2400" b="1" dirty="0">
                <a:latin typeface="Times New Roman" panose="02020603050405020304" pitchFamily="18" charset="0"/>
                <a:cs typeface="Times New Roman" panose="02020603050405020304" pitchFamily="18" charset="0"/>
              </a:rPr>
              <a:t>ư</a:t>
            </a:r>
            <a:r>
              <a:rPr lang="en-US" sz="2400" b="1" dirty="0">
                <a:latin typeface="Times New Roman" panose="02020603050405020304" pitchFamily="18" charset="0"/>
                <a:cs typeface="Times New Roman" panose="02020603050405020304" pitchFamily="18" charset="0"/>
              </a:rPr>
              <a:t>ng hay </a:t>
            </a:r>
            <a:r>
              <a:rPr lang="en-US" sz="2400" b="1" dirty="0" err="1">
                <a:latin typeface="Times New Roman" panose="02020603050405020304" pitchFamily="18" charset="0"/>
                <a:cs typeface="Times New Roman" panose="02020603050405020304" pitchFamily="18" charset="0"/>
              </a:rPr>
              <a:t>tổng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thể</a:t>
            </a:r>
            <a:endParaRPr lang="en-US"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6C22A6B-1F66-4505-808A-852B7DADDAEA}"/>
              </a:ext>
            </a:extLst>
          </p:cNvPr>
          <p:cNvSpPr>
            <a:spLocks noGrp="1"/>
          </p:cNvSpPr>
          <p:nvPr>
            <p:ph idx="1"/>
          </p:nvPr>
        </p:nvSpPr>
        <p:spPr/>
        <p:txBody>
          <a:bodyPr>
            <a:normAutofit lnSpcReduction="10000"/>
          </a:bodyPr>
          <a:lstStyle/>
          <a:p>
            <a:endParaRPr lang="en-US" sz="2400" dirty="0">
              <a:latin typeface="Times New Roman" panose="02020603050405020304" pitchFamily="18" charset="0"/>
              <a:cs typeface="Times New Roman" panose="02020603050405020304" pitchFamily="18" charset="0"/>
            </a:endParaRPr>
          </a:p>
          <a:p>
            <a:r>
              <a:rPr lang="en-US" sz="2400" dirty="0" err="1">
                <a:latin typeface="Times New Roman" panose="02020603050405020304" pitchFamily="18" charset="0"/>
                <a:cs typeface="Times New Roman" panose="02020603050405020304" pitchFamily="18" charset="0"/>
              </a:rPr>
              <a:t>Phân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đặc</a:t>
            </a:r>
            <a:r>
              <a:rPr lang="en-US" sz="2400" dirty="0">
                <a:latin typeface="Times New Roman" panose="02020603050405020304" pitchFamily="18" charset="0"/>
                <a:cs typeface="Times New Roman" panose="02020603050405020304" pitchFamily="18" charset="0"/>
              </a:rPr>
              <a:t> tr</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ng: </a:t>
            </a:r>
            <a:r>
              <a:rPr lang="en-US" sz="2400" dirty="0" err="1">
                <a:latin typeface="Times New Roman" panose="02020603050405020304" pitchFamily="18" charset="0"/>
                <a:cs typeface="Times New Roman" panose="02020603050405020304" pitchFamily="18" charset="0"/>
              </a:rPr>
              <a:t>Xác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định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học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chi </a:t>
            </a:r>
            <a:r>
              <a:rPr lang="en-US" sz="2400" dirty="0" err="1">
                <a:latin typeface="Times New Roman" panose="02020603050405020304" pitchFamily="18" charset="0"/>
                <a:cs typeface="Times New Roman" panose="02020603050405020304" pitchFamily="18" charset="0"/>
              </a:rPr>
              <a:t>tiết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trí</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mắt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mũi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miệng</a:t>
            </a:r>
            <a:r>
              <a:rPr lang="en-US" sz="2400" dirty="0">
                <a:latin typeface="Times New Roman" panose="02020603050405020304" pitchFamily="18" charset="0"/>
                <a:cs typeface="Times New Roman" panose="02020603050405020304" pitchFamily="18" charset="0"/>
              </a:rPr>
              <a:t>, …)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mối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hệ</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giữa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chúng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khoảng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giữa</a:t>
            </a:r>
            <a:r>
              <a:rPr lang="en-US" sz="2400" dirty="0">
                <a:latin typeface="Times New Roman" panose="02020603050405020304" pitchFamily="18" charset="0"/>
                <a:cs typeface="Times New Roman" panose="02020603050405020304" pitchFamily="18" charset="0"/>
              </a:rPr>
              <a:t> 2 </a:t>
            </a:r>
            <a:r>
              <a:rPr lang="en-US" sz="2400" dirty="0" err="1">
                <a:latin typeface="Times New Roman" panose="02020603050405020304" pitchFamily="18" charset="0"/>
                <a:cs typeface="Times New Roman" panose="02020603050405020304" pitchFamily="18" charset="0"/>
              </a:rPr>
              <a:t>mắt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mày</a:t>
            </a:r>
            <a:r>
              <a:rPr lang="en-US" sz="2400" dirty="0">
                <a:latin typeface="Times New Roman" panose="02020603050405020304" pitchFamily="18" charset="0"/>
                <a:cs typeface="Times New Roman" panose="02020603050405020304" pitchFamily="18" charset="0"/>
              </a:rPr>
              <a:t>, …).</a:t>
            </a:r>
          </a:p>
          <a:p>
            <a:pPr lvl="1">
              <a:buFont typeface="Wingdings" panose="05000000000000000000" pitchFamily="2" charset="2"/>
              <a:buChar char="v"/>
            </a:pPr>
            <a:r>
              <a:rPr lang="en-US" sz="2400" dirty="0" err="1">
                <a:latin typeface="Times New Roman" panose="02020603050405020304" pitchFamily="18" charset="0"/>
                <a:cs typeface="Times New Roman" panose="02020603050405020304" pitchFamily="18" charset="0"/>
              </a:rPr>
              <a:t>Ưu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điểm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cách</a:t>
            </a:r>
            <a:r>
              <a:rPr lang="en-US" sz="2400" dirty="0">
                <a:latin typeface="Times New Roman" panose="02020603050405020304" pitchFamily="18" charset="0"/>
                <a:cs typeface="Times New Roman" panose="02020603050405020304" pitchFamily="18" charset="0"/>
              </a:rPr>
              <a:t> con ng</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ời</a:t>
            </a:r>
            <a:endParaRPr lang="en-US" sz="2400" dirty="0">
              <a:latin typeface="Times New Roman" panose="02020603050405020304" pitchFamily="18" charset="0"/>
              <a:cs typeface="Times New Roman" panose="02020603050405020304" pitchFamily="18" charset="0"/>
            </a:endParaRPr>
          </a:p>
          <a:p>
            <a:pPr marL="630000" lvl="2" indent="0">
              <a:buNone/>
            </a:pPr>
            <a:r>
              <a:rPr lang="en-US" sz="2400" dirty="0">
                <a:latin typeface="Times New Roman" panose="02020603050405020304" pitchFamily="18" charset="0"/>
                <a:cs typeface="Times New Roman" panose="02020603050405020304" pitchFamily="18" charset="0"/>
              </a:rPr>
              <a:t>		      Cho </a:t>
            </a:r>
            <a:r>
              <a:rPr lang="en-US" sz="2400" dirty="0" err="1">
                <a:latin typeface="Times New Roman" panose="02020603050405020304" pitchFamily="18" charset="0"/>
                <a:cs typeface="Times New Roman" panose="02020603050405020304" pitchFamily="18" charset="0"/>
              </a:rPr>
              <a:t>kết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tốt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ngay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nghiêng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xoay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ánh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thay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đổi</a:t>
            </a:r>
            <a:endParaRPr lang="en-US" sz="2400"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v"/>
            </a:pPr>
            <a:r>
              <a:rPr lang="en-US" sz="2400" dirty="0" err="1">
                <a:latin typeface="Times New Roman" panose="02020603050405020304" pitchFamily="18" charset="0"/>
                <a:cs typeface="Times New Roman" panose="02020603050405020304" pitchFamily="18" charset="0"/>
              </a:rPr>
              <a:t>Nhược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điểm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thuật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tạp</a:t>
            </a:r>
            <a:endParaRPr lang="en-US" sz="2400" dirty="0">
              <a:latin typeface="Times New Roman" panose="02020603050405020304" pitchFamily="18" charset="0"/>
              <a:cs typeface="Times New Roman" panose="02020603050405020304" pitchFamily="18" charset="0"/>
            </a:endParaRPr>
          </a:p>
          <a:p>
            <a:pPr marL="1971400" lvl="6" indent="0">
              <a:buNone/>
            </a:pP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ớc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bé</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biệt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tính</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98174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8F08F-E13B-4E19-A792-65946AFC791D}"/>
              </a:ext>
            </a:extLst>
          </p:cNvPr>
          <p:cNvSpPr>
            <a:spLocks noGrp="1"/>
          </p:cNvSpPr>
          <p:nvPr>
            <p:ph type="title"/>
          </p:nvPr>
        </p:nvSpPr>
        <p:spPr/>
        <p:txBody>
          <a:bodyPr anchor="ctr">
            <a:normAutofit/>
          </a:bodyPr>
          <a:lstStyle/>
          <a:p>
            <a:pPr marL="514350" indent="-514350">
              <a:buFont typeface="+mj-lt"/>
              <a:buAutoNum type="romanUcPeriod" startAt="3"/>
            </a:pPr>
            <a:r>
              <a:rPr lang="en-US" sz="2400" b="1" dirty="0">
                <a:latin typeface="Times New Roman" panose="02020603050405020304" pitchFamily="18" charset="0"/>
                <a:cs typeface="Times New Roman" panose="02020603050405020304" pitchFamily="18" charset="0"/>
              </a:rPr>
              <a:t>Ph</a:t>
            </a:r>
            <a:r>
              <a:rPr lang="vi-VN" sz="2400" b="1" dirty="0">
                <a:latin typeface="Times New Roman" panose="02020603050405020304" pitchFamily="18" charset="0"/>
                <a:cs typeface="Times New Roman" panose="02020603050405020304" pitchFamily="18" charset="0"/>
              </a:rPr>
              <a:t>ư</a:t>
            </a:r>
            <a:r>
              <a:rPr lang="en-US" sz="2400" b="1" dirty="0" err="1">
                <a:latin typeface="Times New Roman" panose="02020603050405020304" pitchFamily="18" charset="0"/>
                <a:cs typeface="Times New Roman" panose="02020603050405020304" pitchFamily="18" charset="0"/>
              </a:rPr>
              <a:t>ơng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pháp</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phân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tích</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Đặc</a:t>
            </a:r>
            <a:r>
              <a:rPr lang="en-US" sz="2400" b="1" dirty="0">
                <a:latin typeface="Times New Roman" panose="02020603050405020304" pitchFamily="18" charset="0"/>
                <a:cs typeface="Times New Roman" panose="02020603050405020304" pitchFamily="18" charset="0"/>
              </a:rPr>
              <a:t> tr</a:t>
            </a:r>
            <a:r>
              <a:rPr lang="vi-VN" sz="2400" b="1" dirty="0">
                <a:latin typeface="Times New Roman" panose="02020603050405020304" pitchFamily="18" charset="0"/>
                <a:cs typeface="Times New Roman" panose="02020603050405020304" pitchFamily="18" charset="0"/>
              </a:rPr>
              <a:t>ư</a:t>
            </a:r>
            <a:r>
              <a:rPr lang="en-US" sz="2400" b="1" dirty="0">
                <a:latin typeface="Times New Roman" panose="02020603050405020304" pitchFamily="18" charset="0"/>
                <a:cs typeface="Times New Roman" panose="02020603050405020304" pitchFamily="18" charset="0"/>
              </a:rPr>
              <a:t>ng hay </a:t>
            </a:r>
            <a:r>
              <a:rPr lang="en-US" sz="2400" b="1" dirty="0" err="1">
                <a:latin typeface="Times New Roman" panose="02020603050405020304" pitchFamily="18" charset="0"/>
                <a:cs typeface="Times New Roman" panose="02020603050405020304" pitchFamily="18" charset="0"/>
              </a:rPr>
              <a:t>tổng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thể</a:t>
            </a:r>
            <a:endParaRPr lang="en-US" sz="24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D2998C6-F039-4B04-859D-28CF1B3CF9C5}"/>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Phân </a:t>
                </a:r>
                <a:r>
                  <a:rPr lang="en-US" sz="2400" dirty="0" err="1">
                    <a:latin typeface="Times New Roman" panose="02020603050405020304" pitchFamily="18" charset="0"/>
                    <a:cs typeface="Times New Roman" panose="02020603050405020304" pitchFamily="18" charset="0"/>
                  </a:rPr>
                  <a:t>tích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tổng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Xem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mỗi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ớc</a:t>
                </a:r>
                <a:r>
                  <a:rPr lang="en-US" sz="2400" dirty="0">
                    <a:latin typeface="Times New Roman" panose="02020603050405020304" pitchFamily="18" charset="0"/>
                    <a:cs typeface="Times New Roman" panose="02020603050405020304" pitchFamily="18" charset="0"/>
                  </a:rPr>
                  <a:t> </a:t>
                </a:r>
                <a14:m>
                  <m:oMath xmlns:m="http://schemas.openxmlformats.org/officeDocument/2006/math">
                    <m:r>
                      <a:rPr lang="en-US" sz="2400" b="0" i="1" smtClean="0">
                        <a:latin typeface="Cambria Math" panose="02040503050406030204" pitchFamily="18" charset="0"/>
                        <a:cs typeface="Times New Roman" panose="02020603050405020304" pitchFamily="18" charset="0"/>
                      </a:rPr>
                      <m:t>𝑅</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𝐶</m:t>
                    </m:r>
                  </m:oMath>
                </a14:m>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vector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gian</a:t>
                </a:r>
                <a:r>
                  <a:rPr lang="en-US" sz="2400" dirty="0">
                    <a:latin typeface="Times New Roman" panose="02020603050405020304" pitchFamily="18" charset="0"/>
                    <a:cs typeface="Times New Roman" panose="02020603050405020304" pitchFamily="18" charset="0"/>
                  </a:rPr>
                  <a:t> </a:t>
                </a:r>
                <a14:m>
                  <m:oMath xmlns:m="http://schemas.openxmlformats.org/officeDocument/2006/math">
                    <m:r>
                      <a:rPr lang="en-US" sz="2400" i="1">
                        <a:latin typeface="Cambria Math" panose="02040503050406030204" pitchFamily="18" charset="0"/>
                        <a:cs typeface="Times New Roman" panose="02020603050405020304" pitchFamily="18" charset="0"/>
                      </a:rPr>
                      <m:t>𝑅</m:t>
                    </m:r>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𝐶</m:t>
                    </m:r>
                  </m:oMath>
                </a14:m>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chiều</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sẽ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xây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số</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nhỏ</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sao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diễn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điểm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của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mặt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a:t>
                </a:r>
                <a:r>
                  <a:rPr lang="en-US" sz="2400" dirty="0">
                    <a:latin typeface="Times New Roman" panose="02020603050405020304" pitchFamily="18" charset="0"/>
                    <a:cs typeface="Times New Roman" panose="02020603050405020304" pitchFamily="18" charset="0"/>
                  </a:rPr>
                  <a:t>.</a:t>
                </a:r>
              </a:p>
              <a:p>
                <a:r>
                  <a:rPr lang="vi-VN" sz="2400" dirty="0">
                    <a:latin typeface="Times New Roman" panose="02020603050405020304" pitchFamily="18" charset="0"/>
                    <a:cs typeface="Times New Roman" panose="02020603050405020304" pitchFamily="18" charset="0"/>
                  </a:rPr>
                  <a:t>Các mẫu có thể được cấu trúc dựa trên các phương pháp thống kê như Support Vector Machines, Principal Component Analysis, Linear Discriminant Ananlysis, Independent Component Analysis, Kernel Methods, Trace Transforms,</a:t>
                </a:r>
                <a:r>
                  <a:rPr lang="en-US" sz="2400" dirty="0">
                    <a:latin typeface="Times New Roman" panose="02020603050405020304" pitchFamily="18" charset="0"/>
                    <a:cs typeface="Times New Roman" panose="02020603050405020304" pitchFamily="18" charset="0"/>
                  </a:rPr>
                  <a:t> …</a:t>
                </a:r>
              </a:p>
            </p:txBody>
          </p:sp>
        </mc:Choice>
        <mc:Fallback xmlns="">
          <p:sp>
            <p:nvSpPr>
              <p:cNvPr id="3" name="Content Placeholder 2">
                <a:extLst>
                  <a:ext uri="{FF2B5EF4-FFF2-40B4-BE49-F238E27FC236}">
                    <a16:creationId xmlns:a16="http://schemas.microsoft.com/office/drawing/2014/main" id="{FD2998C6-F039-4B04-859D-28CF1B3CF9C5}"/>
                  </a:ext>
                </a:extLst>
              </p:cNvPr>
              <p:cNvSpPr>
                <a:spLocks noGrp="1" noRot="1" noChangeAspect="1" noMove="1" noResize="1" noEditPoints="1" noAdjustHandles="1" noChangeArrowheads="1" noChangeShapeType="1" noTextEdit="1"/>
              </p:cNvSpPr>
              <p:nvPr>
                <p:ph idx="1"/>
              </p:nvPr>
            </p:nvSpPr>
            <p:spPr>
              <a:blipFill>
                <a:blip r:embed="rId2"/>
                <a:stretch>
                  <a:fillRect l="-552" r="-718"/>
                </a:stretch>
              </a:blipFill>
            </p:spPr>
            <p:txBody>
              <a:bodyPr/>
              <a:lstStyle/>
              <a:p>
                <a:r>
                  <a:rPr lang="en-US">
                    <a:noFill/>
                  </a:rPr>
                  <a:t> </a:t>
                </a:r>
              </a:p>
            </p:txBody>
          </p:sp>
        </mc:Fallback>
      </mc:AlternateContent>
    </p:spTree>
    <p:extLst>
      <p:ext uri="{BB962C8B-B14F-4D97-AF65-F5344CB8AC3E}">
        <p14:creationId xmlns:p14="http://schemas.microsoft.com/office/powerpoint/2010/main" val="3660023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02D3F-0B96-4640-8E45-6E596AC7F24A}"/>
              </a:ext>
            </a:extLst>
          </p:cNvPr>
          <p:cNvSpPr>
            <a:spLocks noGrp="1"/>
          </p:cNvSpPr>
          <p:nvPr>
            <p:ph type="title"/>
          </p:nvPr>
        </p:nvSpPr>
        <p:spPr/>
        <p:txBody>
          <a:bodyPr anchor="ctr">
            <a:normAutofit/>
          </a:bodyPr>
          <a:lstStyle/>
          <a:p>
            <a:pPr marL="514350" indent="-514350">
              <a:buFont typeface="+mj-lt"/>
              <a:buAutoNum type="romanUcPeriod" startAt="3"/>
            </a:pPr>
            <a:r>
              <a:rPr lang="en-US" sz="2400" b="1" dirty="0">
                <a:latin typeface="Times New Roman" panose="02020603050405020304" pitchFamily="18" charset="0"/>
                <a:cs typeface="Times New Roman" panose="02020603050405020304" pitchFamily="18" charset="0"/>
              </a:rPr>
              <a:t>Ph</a:t>
            </a:r>
            <a:r>
              <a:rPr lang="vi-VN" sz="2400" b="1" dirty="0">
                <a:latin typeface="Times New Roman" panose="02020603050405020304" pitchFamily="18" charset="0"/>
                <a:cs typeface="Times New Roman" panose="02020603050405020304" pitchFamily="18" charset="0"/>
              </a:rPr>
              <a:t>ư</a:t>
            </a:r>
            <a:r>
              <a:rPr lang="en-US" sz="2400" b="1" dirty="0" err="1">
                <a:latin typeface="Times New Roman" panose="02020603050405020304" pitchFamily="18" charset="0"/>
                <a:cs typeface="Times New Roman" panose="02020603050405020304" pitchFamily="18" charset="0"/>
              </a:rPr>
              <a:t>ơng</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pháp</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dựa</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trên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cách</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biểu</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diễn</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dạng</a:t>
            </a:r>
            <a:r>
              <a:rPr lang="en-US" sz="2400" b="1" dirty="0">
                <a:latin typeface="Times New Roman" panose="02020603050405020304" pitchFamily="18" charset="0"/>
                <a:cs typeface="Times New Roman" panose="02020603050405020304" pitchFamily="18" charset="0"/>
              </a:rPr>
              <a:t> vector hay </a:t>
            </a:r>
            <a:r>
              <a:rPr lang="en-US" sz="2400" b="1" dirty="0" err="1">
                <a:latin typeface="Times New Roman" panose="02020603050405020304" pitchFamily="18" charset="0"/>
                <a:cs typeface="Times New Roman" panose="02020603050405020304" pitchFamily="18" charset="0"/>
              </a:rPr>
              <a:t>mô</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hình</a:t>
            </a:r>
            <a:endParaRPr lang="en-US"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E3BD10C-6373-4919-BE3D-7C3FD20721DA}"/>
              </a:ext>
            </a:extLst>
          </p:cNvPr>
          <p:cNvSpPr>
            <a:spLocks noGrp="1"/>
          </p:cNvSpPr>
          <p:nvPr>
            <p:ph idx="1"/>
          </p:nvPr>
        </p:nvSpPr>
        <p:spPr/>
        <p:txBody>
          <a:bodyPr>
            <a:normAutofit/>
          </a:bodyPr>
          <a:lstStyle/>
          <a:p>
            <a:r>
              <a:rPr lang="en-US" sz="2400" dirty="0" err="1">
                <a:latin typeface="Times New Roman" panose="02020603050405020304" pitchFamily="18" charset="0"/>
                <a:cs typeface="Times New Roman" panose="02020603050405020304" pitchFamily="18" charset="0"/>
              </a:rPr>
              <a:t>Sự</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biệt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giữa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hai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phư</a:t>
            </a:r>
            <a:r>
              <a:rPr lang="vi-VN" sz="2400" dirty="0">
                <a:latin typeface="Times New Roman" panose="02020603050405020304" pitchFamily="18" charset="0"/>
                <a:cs typeface="Times New Roman" panose="02020603050405020304" pitchFamily="18" charset="0"/>
              </a:rPr>
              <a:t>ơ</a:t>
            </a:r>
            <a:r>
              <a:rPr lang="en-US" sz="2400" dirty="0">
                <a:latin typeface="Times New Roman" panose="02020603050405020304" pitchFamily="18" charset="0"/>
                <a:cs typeface="Times New Roman" panose="02020603050405020304" pitchFamily="18" charset="0"/>
              </a:rPr>
              <a:t>ng </a:t>
            </a:r>
            <a:r>
              <a:rPr lang="en-US" sz="2400" dirty="0" err="1">
                <a:latin typeface="Times New Roman" panose="02020603050405020304" pitchFamily="18" charset="0"/>
                <a:cs typeface="Times New Roman" panose="02020603050405020304" pitchFamily="18" charset="0"/>
              </a:rPr>
              <a:t>pháp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dạng</a:t>
            </a:r>
            <a:r>
              <a:rPr lang="en-US" sz="2400" dirty="0">
                <a:latin typeface="Times New Roman" panose="02020603050405020304" pitchFamily="18" charset="0"/>
                <a:cs typeface="Times New Roman" panose="02020603050405020304" pitchFamily="18" charset="0"/>
              </a:rPr>
              <a:t> vector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mô</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sự</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diễn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mặt</a:t>
            </a:r>
            <a:r>
              <a:rPr lang="en-US" sz="2400" dirty="0">
                <a:latin typeface="Times New Roman" panose="02020603050405020304" pitchFamily="18" charset="0"/>
                <a:cs typeface="Times New Roman" panose="02020603050405020304" pitchFamily="18" charset="0"/>
              </a:rPr>
              <a:t>.</a:t>
            </a:r>
          </a:p>
          <a:p>
            <a:r>
              <a:rPr lang="en-US" sz="2400" dirty="0" err="1">
                <a:latin typeface="Times New Roman" panose="02020603050405020304" pitchFamily="18" charset="0"/>
                <a:cs typeface="Times New Roman" panose="02020603050405020304" pitchFamily="18" charset="0"/>
              </a:rPr>
              <a:t>Đối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diệc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dạng</a:t>
            </a:r>
            <a:r>
              <a:rPr lang="en-US" sz="2400" dirty="0">
                <a:latin typeface="Times New Roman" panose="02020603050405020304" pitchFamily="18" charset="0"/>
                <a:cs typeface="Times New Roman" panose="02020603050405020304" pitchFamily="18" charset="0"/>
              </a:rPr>
              <a:t> vector </a:t>
            </a:r>
            <a:r>
              <a:rPr lang="en-US" sz="2400" dirty="0" err="1">
                <a:latin typeface="Times New Roman" panose="02020603050405020304" pitchFamily="18" charset="0"/>
                <a:cs typeface="Times New Roman" panose="02020603050405020304" pitchFamily="18" charset="0"/>
              </a:rPr>
              <a:t>dựa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kĩ</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thuật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thống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kê</a:t>
            </a:r>
            <a:r>
              <a:rPr lang="en-US" sz="2400" dirty="0">
                <a:latin typeface="Times New Roman" panose="02020603050405020304" pitchFamily="18" charset="0"/>
                <a:cs typeface="Times New Roman" panose="02020603050405020304" pitchFamily="18" charset="0"/>
              </a:rPr>
              <a:t> ta </a:t>
            </a:r>
            <a:r>
              <a:rPr lang="en-US" sz="2400" dirty="0" err="1">
                <a:latin typeface="Times New Roman" panose="02020603050405020304" pitchFamily="18" charset="0"/>
                <a:cs typeface="Times New Roman" panose="02020603050405020304" pitchFamily="18" charset="0"/>
              </a:rPr>
              <a:t>tích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chọn</a:t>
            </a:r>
            <a:r>
              <a:rPr lang="en-US" sz="2400" dirty="0">
                <a:latin typeface="Times New Roman" panose="02020603050405020304" pitchFamily="18" charset="0"/>
                <a:cs typeface="Times New Roman" panose="02020603050405020304" pitchFamily="18" charset="0"/>
              </a:rPr>
              <a:t> ra đ</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đặc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ng </a:t>
            </a:r>
            <a:r>
              <a:rPr lang="en-US" sz="2400" dirty="0" err="1">
                <a:latin typeface="Times New Roman" panose="02020603050405020304" pitchFamily="18" charset="0"/>
                <a:cs typeface="Times New Roman" panose="02020603050405020304" pitchFamily="18" charset="0"/>
              </a:rPr>
              <a:t>từ</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test </a:t>
            </a:r>
            <a:r>
              <a:rPr lang="en-US" sz="2400" dirty="0" err="1">
                <a:latin typeface="Times New Roman" panose="02020603050405020304" pitchFamily="18" charset="0"/>
                <a:cs typeface="Times New Roman" panose="02020603050405020304" pitchFamily="18" charset="0"/>
              </a:rPr>
              <a:t>sẽ</a:t>
            </a:r>
            <a:r>
              <a:rPr lang="en-US" sz="2400" dirty="0">
                <a:latin typeface="Times New Roman" panose="02020603050405020304" pitchFamily="18" charset="0"/>
                <a:cs typeface="Times New Roman" panose="02020603050405020304" pitchFamily="18" charset="0"/>
              </a:rPr>
              <a:t> đ</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ợc</a:t>
            </a:r>
            <a:r>
              <a:rPr lang="en-US" sz="2400" dirty="0">
                <a:latin typeface="Times New Roman" panose="02020603050405020304" pitchFamily="18" charset="0"/>
                <a:cs typeface="Times New Roman" panose="02020603050405020304" pitchFamily="18" charset="0"/>
              </a:rPr>
              <a:t> so </a:t>
            </a:r>
            <a:r>
              <a:rPr lang="en-US" sz="2400" dirty="0" err="1">
                <a:latin typeface="Times New Roman" panose="02020603050405020304" pitchFamily="18" charset="0"/>
                <a:cs typeface="Times New Roman" panose="02020603050405020304" pitchFamily="18" charset="0"/>
              </a:rPr>
              <a:t>sánh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tập</a:t>
            </a:r>
            <a:r>
              <a:rPr lang="en-US" sz="2400" dirty="0">
                <a:latin typeface="Times New Roman" panose="02020603050405020304" pitchFamily="18" charset="0"/>
                <a:cs typeface="Times New Roman" panose="02020603050405020304" pitchFamily="18" charset="0"/>
              </a:rPr>
              <a:t> training </a:t>
            </a:r>
          </a:p>
          <a:p>
            <a:r>
              <a:rPr lang="en-US" sz="2400" dirty="0" err="1">
                <a:latin typeface="Times New Roman" panose="02020603050405020304" pitchFamily="18" charset="0"/>
                <a:cs typeface="Times New Roman" panose="02020603050405020304" pitchFamily="18" charset="0"/>
              </a:rPr>
              <a:t>Đối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diễn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mô</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ảnh</a:t>
            </a:r>
            <a:r>
              <a:rPr lang="en-US" sz="2400" dirty="0">
                <a:latin typeface="Times New Roman" panose="02020603050405020304" pitchFamily="18" charset="0"/>
                <a:cs typeface="Times New Roman" panose="02020603050405020304" pitchFamily="18" charset="0"/>
              </a:rPr>
              <a:t> test đ</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ợc</a:t>
            </a:r>
            <a:r>
              <a:rPr lang="en-US" sz="2400" dirty="0">
                <a:latin typeface="Times New Roman" panose="02020603050405020304" pitchFamily="18" charset="0"/>
                <a:cs typeface="Times New Roman" panose="02020603050405020304" pitchFamily="18" charset="0"/>
              </a:rPr>
              <a:t> so </a:t>
            </a:r>
            <a:r>
              <a:rPr lang="en-US" sz="2400" dirty="0" err="1">
                <a:latin typeface="Times New Roman" panose="02020603050405020304" pitchFamily="18" charset="0"/>
                <a:cs typeface="Times New Roman" panose="02020603050405020304" pitchFamily="18" charset="0"/>
              </a:rPr>
              <a:t>khớp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với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mô</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đối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số</a:t>
            </a:r>
            <a:r>
              <a:rPr lang="en-US" sz="2400" dirty="0">
                <a:latin typeface="Times New Roman" panose="02020603050405020304" pitchFamily="18" charset="0"/>
                <a:cs typeface="Times New Roman" panose="02020603050405020304" pitchFamily="18" charset="0"/>
              </a:rPr>
              <a:t> so </a:t>
            </a:r>
            <a:r>
              <a:rPr lang="en-US" sz="2400" dirty="0" err="1">
                <a:latin typeface="Times New Roman" panose="02020603050405020304" pitchFamily="18" charset="0"/>
                <a:cs typeface="Times New Roman" panose="02020603050405020304" pitchFamily="18" charset="0"/>
              </a:rPr>
              <a:t>khớp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đấy</a:t>
            </a:r>
            <a:r>
              <a:rPr lang="en-US" sz="2400" dirty="0">
                <a:latin typeface="Times New Roman" panose="02020603050405020304" pitchFamily="18" charset="0"/>
                <a:cs typeface="Times New Roman" panose="02020603050405020304" pitchFamily="18" charset="0"/>
              </a:rPr>
              <a:t> đ</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sử</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dụng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dạng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khuôn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mặt</a:t>
            </a:r>
            <a:r>
              <a:rPr lang="en-US" sz="2400" dirty="0">
                <a:latin typeface="Times New Roman" panose="02020603050405020304" pitchFamily="18" charset="0"/>
                <a:cs typeface="Times New Roman" panose="02020603050405020304" pitchFamily="18" charset="0"/>
              </a:rPr>
              <a:t>.</a:t>
            </a:r>
          </a:p>
          <a:p>
            <a:r>
              <a:rPr lang="en-US" sz="2400" dirty="0" err="1">
                <a:latin typeface="Times New Roman" panose="02020603050405020304" pitchFamily="18" charset="0"/>
                <a:cs typeface="Times New Roman" panose="02020603050405020304" pitchFamily="18" charset="0"/>
              </a:rPr>
              <a:t>Biểu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diễn</a:t>
            </a:r>
            <a:r>
              <a:rPr lang="en-US" sz="2400" dirty="0">
                <a:latin typeface="Times New Roman" panose="02020603050405020304" pitchFamily="18" charset="0"/>
                <a:cs typeface="Times New Roman" panose="02020603050405020304" pitchFamily="18" charset="0"/>
              </a:rPr>
              <a:t> vector đ</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lớp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như</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tuyến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hoặc</a:t>
            </a:r>
            <a:r>
              <a:rPr lang="en-US" sz="2400" dirty="0">
                <a:latin typeface="Times New Roman" panose="02020603050405020304" pitchFamily="18" charset="0"/>
                <a:cs typeface="Times New Roman" panose="02020603050405020304" pitchFamily="18" charset="0"/>
              </a:rPr>
              <a:t> phi </a:t>
            </a:r>
            <a:r>
              <a:rPr lang="en-US" sz="2400" dirty="0" err="1">
                <a:latin typeface="Times New Roman" panose="02020603050405020304" pitchFamily="18" charset="0"/>
                <a:cs typeface="Times New Roman" panose="02020603050405020304" pitchFamily="18" charset="0"/>
              </a:rPr>
              <a:t>tuyến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tính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phư</a:t>
            </a:r>
            <a:r>
              <a:rPr lang="vi-VN" sz="2400" dirty="0">
                <a:latin typeface="Times New Roman" panose="02020603050405020304" pitchFamily="18" charset="0"/>
                <a:cs typeface="Times New Roman" panose="02020603050405020304" pitchFamily="18" charset="0"/>
              </a:rPr>
              <a:t>ơ</a:t>
            </a:r>
            <a:r>
              <a:rPr lang="en-US" sz="2400" dirty="0">
                <a:latin typeface="Times New Roman" panose="02020603050405020304" pitchFamily="18" charset="0"/>
                <a:cs typeface="Times New Roman" panose="02020603050405020304" pitchFamily="18" charset="0"/>
              </a:rPr>
              <a:t>ng </a:t>
            </a:r>
            <a:r>
              <a:rPr lang="en-US" sz="2400" dirty="0" err="1">
                <a:latin typeface="Times New Roman" panose="02020603050405020304" pitchFamily="18" charset="0"/>
                <a:cs typeface="Times New Roman" panose="02020603050405020304" pitchFamily="18" charset="0"/>
              </a:rPr>
              <a:t>pháp</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biểu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diễn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mô</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2D </a:t>
            </a:r>
            <a:r>
              <a:rPr lang="en-US" sz="2400" dirty="0" err="1">
                <a:latin typeface="Times New Roman" panose="02020603050405020304" pitchFamily="18" charset="0"/>
                <a:cs typeface="Times New Roman" panose="02020603050405020304" pitchFamily="18" charset="0"/>
              </a:rPr>
              <a:t>hoặc</a:t>
            </a:r>
            <a:r>
              <a:rPr lang="en-US" sz="2400" dirty="0">
                <a:latin typeface="Times New Roman" panose="02020603050405020304" pitchFamily="18" charset="0"/>
                <a:cs typeface="Times New Roman" panose="02020603050405020304" pitchFamily="18" charset="0"/>
              </a:rPr>
              <a:t> 3D.</a:t>
            </a:r>
          </a:p>
        </p:txBody>
      </p:sp>
    </p:spTree>
    <p:extLst>
      <p:ext uri="{BB962C8B-B14F-4D97-AF65-F5344CB8AC3E}">
        <p14:creationId xmlns:p14="http://schemas.microsoft.com/office/powerpoint/2010/main" val="3586802556"/>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2376</TotalTime>
  <Words>1072</Words>
  <Application>Microsoft Office PowerPoint</Application>
  <PresentationFormat>Widescreen</PresentationFormat>
  <Paragraphs>91</Paragraphs>
  <Slides>18</Slides>
  <Notes>1</Notes>
  <HiddenSlides>0</HiddenSlides>
  <MMClips>1</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18</vt:i4>
      </vt:variant>
    </vt:vector>
  </HeadingPairs>
  <TitlesOfParts>
    <vt:vector size="29" baseType="lpstr">
      <vt:lpstr>Arial</vt:lpstr>
      <vt:lpstr>Calibri</vt:lpstr>
      <vt:lpstr>Calibri Light</vt:lpstr>
      <vt:lpstr>Cambria Math</vt:lpstr>
      <vt:lpstr>Gill Sans MT</vt:lpstr>
      <vt:lpstr>Symbol</vt:lpstr>
      <vt:lpstr>Times New Roman</vt:lpstr>
      <vt:lpstr>Wingdings</vt:lpstr>
      <vt:lpstr>Wingdings 2</vt:lpstr>
      <vt:lpstr>Dividend</vt:lpstr>
      <vt:lpstr>Office Theme</vt:lpstr>
      <vt:lpstr> ĐẠI HỌC QUỐC GIA HÀ NỘI TRƯỜNG ĐẠI HỌC KHOA HỌC TỰ NHIÊN        NGHIÊN CỨU KHOA HỌC ỨNG DỤNG PHƯƠNG PHÁP BIỂU DIỄN THƯA TRONG BÀI TOÁN  NHẬN DẠNG KHUÔN MẶT           Giáo viên hướng dẫn: TS Nguyễn Thị Bích Thủy                 Sinh viên: Đặng Khắc Toàn</vt:lpstr>
      <vt:lpstr>Nội dung báo cáo</vt:lpstr>
      <vt:lpstr>Giới thiệu bài toán</vt:lpstr>
      <vt:lpstr>Giới thiệu bài toán</vt:lpstr>
      <vt:lpstr>quy trình chính trong bài toán nhận diện khuôn mặt</vt:lpstr>
      <vt:lpstr>CÁC HƯỚNG TIẾP CẬN</vt:lpstr>
      <vt:lpstr>Phương pháp phân tích Đặc trưng hay tổng thể</vt:lpstr>
      <vt:lpstr>Phương pháp phân tích Đặc trưng hay tổng thể</vt:lpstr>
      <vt:lpstr>Phương pháp dựa trên cách biểu diễn dạng vector hay mô hình</vt:lpstr>
      <vt:lpstr>Phương pháp sử dụng thống kê hay mạng nơ ron</vt:lpstr>
      <vt:lpstr>Phương pháp biểu diễn thưa trong bài toán nhận dạng</vt:lpstr>
      <vt:lpstr>Phương pháp biểu diễn thưa trong bài toán nhận dạng</vt:lpstr>
      <vt:lpstr>Phương pháp biểu diễn thưa trong bài toán nhận dạng</vt:lpstr>
      <vt:lpstr>Thực nghiệm bài toán</vt:lpstr>
      <vt:lpstr>Thực nghiệm bài toán</vt:lpstr>
      <vt:lpstr>Thực nghiệm bài toán</vt:lpstr>
      <vt:lpstr>Kết luận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ĐẠI HỌC QUỐC GIA HÀ NỘI TRƯỜNG ĐẠI HỌC KHOA HỌC TỰ NHIÊN      Tiểu luận khoa học Ứng dụng của phương pháp biểu diễn thưa trong bài toán nhận dạng khuôn mặt             Giáo viên hương dẫn: TS Nguyễn Thị Bích Thủy       Sinh viên: Đặng Khắc Toàn</dc:title>
  <dc:creator>Toan Dang</dc:creator>
  <cp:lastModifiedBy>Toan Dang</cp:lastModifiedBy>
  <cp:revision>148</cp:revision>
  <dcterms:created xsi:type="dcterms:W3CDTF">2018-04-11T13:35:15Z</dcterms:created>
  <dcterms:modified xsi:type="dcterms:W3CDTF">2018-05-03T08:36:44Z</dcterms:modified>
</cp:coreProperties>
</file>